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 id="2147483668" r:id="rId2"/>
    <p:sldMasterId id="2147483687" r:id="rId3"/>
  </p:sldMasterIdLst>
  <p:notesMasterIdLst>
    <p:notesMasterId r:id="rId21"/>
  </p:notesMasterIdLst>
  <p:sldIdLst>
    <p:sldId id="256" r:id="rId4"/>
    <p:sldId id="275" r:id="rId5"/>
    <p:sldId id="284" r:id="rId6"/>
    <p:sldId id="283" r:id="rId7"/>
    <p:sldId id="285" r:id="rId8"/>
    <p:sldId id="278" r:id="rId9"/>
    <p:sldId id="286" r:id="rId10"/>
    <p:sldId id="268" r:id="rId11"/>
    <p:sldId id="289" r:id="rId12"/>
    <p:sldId id="279" r:id="rId13"/>
    <p:sldId id="290" r:id="rId14"/>
    <p:sldId id="291" r:id="rId15"/>
    <p:sldId id="287" r:id="rId16"/>
    <p:sldId id="271" r:id="rId17"/>
    <p:sldId id="288" r:id="rId18"/>
    <p:sldId id="277" r:id="rId19"/>
    <p:sldId id="260" r:id="rId20"/>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58A5"/>
    <a:srgbClr val="47B4E6"/>
    <a:srgbClr val="B2D1ED"/>
    <a:srgbClr val="00A1E1"/>
    <a:srgbClr val="041BA6"/>
    <a:srgbClr val="012559"/>
    <a:srgbClr val="02A0E1"/>
    <a:srgbClr val="FFB2B2"/>
    <a:srgbClr val="585858"/>
    <a:srgbClr val="0E192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554" autoAdjust="0"/>
    <p:restoredTop sz="94660"/>
  </p:normalViewPr>
  <p:slideViewPr>
    <p:cSldViewPr snapToGrid="0" showGuides="1">
      <p:cViewPr>
        <p:scale>
          <a:sx n="110" d="100"/>
          <a:sy n="110" d="100"/>
        </p:scale>
        <p:origin x="304" y="2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gs" Target="tags/tag1.xml"/></Relationships>
</file>

<file path=ppt/media/hdphoto1.wdp>
</file>

<file path=ppt/media/image10.png>
</file>

<file path=ppt/media/image11.jpeg>
</file>

<file path=ppt/media/image12.png>
</file>

<file path=ppt/media/image13.png>
</file>

<file path=ppt/media/image2.jpeg>
</file>

<file path=ppt/media/image3.jpeg>
</file>

<file path=ppt/media/image4.jpeg>
</file>

<file path=ppt/media/image5.jpe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548B3E-1B98-4DFE-A36C-58FA71A0A0B4}" type="datetimeFigureOut">
              <a:rPr lang="zh-CN" altLang="en-US" smtClean="0"/>
              <a:t>2023/11/23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15C72A-7B7F-411B-ADA7-ADAB80573028}" type="slidenum">
              <a:rPr lang="zh-CN" altLang="en-US" smtClean="0"/>
              <a:t>‹#›</a:t>
            </a:fld>
            <a:endParaRPr lang="zh-CN" altLang="en-US"/>
          </a:p>
        </p:txBody>
      </p:sp>
    </p:spTree>
    <p:extLst>
      <p:ext uri="{BB962C8B-B14F-4D97-AF65-F5344CB8AC3E}">
        <p14:creationId xmlns:p14="http://schemas.microsoft.com/office/powerpoint/2010/main" val="1469222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2.jpeg"/><Relationship Id="rId4"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3.xml"/><Relationship Id="rId1" Type="http://schemas.openxmlformats.org/officeDocument/2006/relationships/tags" Target="../tags/tag9.xml"/><Relationship Id="rId5" Type="http://schemas.openxmlformats.org/officeDocument/2006/relationships/image" Target="../media/image2.jpeg"/><Relationship Id="rId4" Type="http://schemas.openxmlformats.org/officeDocument/2006/relationships/image" Target="../media/image1.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3.xml"/><Relationship Id="rId1" Type="http://schemas.openxmlformats.org/officeDocument/2006/relationships/tags" Target="../tags/tag10.xml"/><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2.xml"/><Relationship Id="rId1" Type="http://schemas.openxmlformats.org/officeDocument/2006/relationships/tags" Target="../tags/tag6.xml"/><Relationship Id="rId5" Type="http://schemas.openxmlformats.org/officeDocument/2006/relationships/image" Target="../media/image2.jpeg"/><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2.xml"/><Relationship Id="rId1" Type="http://schemas.openxmlformats.org/officeDocument/2006/relationships/tags" Target="../tags/tag7.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graphicFrame>
        <p:nvGraphicFramePr>
          <p:cNvPr id="7" name="对象 6" hidden="1">
            <a:extLst>
              <a:ext uri="{FF2B5EF4-FFF2-40B4-BE49-F238E27FC236}">
                <a16:creationId xmlns:a16="http://schemas.microsoft.com/office/drawing/2014/main" id="{AA730960-8A93-4F95-8FA3-FE2A2E12CD98}"/>
              </a:ext>
            </a:extLst>
          </p:cNvPr>
          <p:cNvGraphicFramePr>
            <a:graphicFrameLocks noChangeAspect="1"/>
          </p:cNvGraphicFramePr>
          <p:nvPr userDrawn="1">
            <p:custDataLst>
              <p:tags r:id="rId1"/>
            </p:custDataLst>
            <p:extLst>
              <p:ext uri="{D42A27DB-BD31-4B8C-83A1-F6EECF244321}">
                <p14:modId xmlns:p14="http://schemas.microsoft.com/office/powerpoint/2010/main" val="13936193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3" imgW="395" imgH="394" progId="TCLayout.ActiveDocument.1">
                  <p:embed/>
                </p:oleObj>
              </mc:Choice>
              <mc:Fallback>
                <p:oleObj name="think-cell 幻灯片" r:id="rId3" imgW="395" imgH="39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7" name="Picture 2" descr="偿付能力未达标 长安责任险被监管责令下调2019年高管薪酬 | 每经网">
            <a:extLst>
              <a:ext uri="{FF2B5EF4-FFF2-40B4-BE49-F238E27FC236}">
                <a16:creationId xmlns:a16="http://schemas.microsoft.com/office/drawing/2014/main" id="{B6ADBC9C-C3C7-4D46-8D4A-013653291B30}"/>
              </a:ext>
            </a:extLst>
          </p:cNvPr>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7813" b="7813"/>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8365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69575B1-2311-4813-A9CE-84C3112EE1EF}" type="slidenum">
              <a:rPr lang="zh-CN" altLang="en-US" smtClean="0"/>
              <a:t>‹#›</a:t>
            </a:fld>
            <a:endParaRPr lang="zh-CN" altLang="en-US"/>
          </a:p>
        </p:txBody>
      </p:sp>
    </p:spTree>
    <p:extLst>
      <p:ext uri="{BB962C8B-B14F-4D97-AF65-F5344CB8AC3E}">
        <p14:creationId xmlns:p14="http://schemas.microsoft.com/office/powerpoint/2010/main" val="4219079450"/>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C69575B1-2311-4813-A9CE-84C3112EE1EF}" type="slidenum">
              <a:rPr lang="zh-CN" altLang="en-US" smtClean="0"/>
              <a:t>‹#›</a:t>
            </a:fld>
            <a:endParaRPr lang="zh-CN" altLang="en-US"/>
          </a:p>
        </p:txBody>
      </p:sp>
    </p:spTree>
    <p:extLst>
      <p:ext uri="{BB962C8B-B14F-4D97-AF65-F5344CB8AC3E}">
        <p14:creationId xmlns:p14="http://schemas.microsoft.com/office/powerpoint/2010/main" val="216456954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C69575B1-2311-4813-A9CE-84C3112EE1EF}" type="slidenum">
              <a:rPr lang="zh-CN" altLang="en-US" smtClean="0"/>
              <a:t>‹#›</a:t>
            </a:fld>
            <a:endParaRPr lang="zh-CN" altLang="en-US"/>
          </a:p>
        </p:txBody>
      </p:sp>
    </p:spTree>
    <p:extLst>
      <p:ext uri="{BB962C8B-B14F-4D97-AF65-F5344CB8AC3E}">
        <p14:creationId xmlns:p14="http://schemas.microsoft.com/office/powerpoint/2010/main" val="4058952777"/>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C69575B1-2311-4813-A9CE-84C3112EE1EF}" type="slidenum">
              <a:rPr lang="zh-CN" altLang="en-US" smtClean="0"/>
              <a:t>‹#›</a:t>
            </a:fld>
            <a:endParaRPr lang="zh-CN" altLang="en-US"/>
          </a:p>
        </p:txBody>
      </p:sp>
    </p:spTree>
    <p:extLst>
      <p:ext uri="{BB962C8B-B14F-4D97-AF65-F5344CB8AC3E}">
        <p14:creationId xmlns:p14="http://schemas.microsoft.com/office/powerpoint/2010/main" val="74953923"/>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69575B1-2311-4813-A9CE-84C3112EE1EF}" type="slidenum">
              <a:rPr lang="zh-CN" altLang="en-US" smtClean="0"/>
              <a:t>‹#›</a:t>
            </a:fld>
            <a:endParaRPr lang="zh-CN" altLang="en-US"/>
          </a:p>
        </p:txBody>
      </p:sp>
    </p:spTree>
    <p:extLst>
      <p:ext uri="{BB962C8B-B14F-4D97-AF65-F5344CB8AC3E}">
        <p14:creationId xmlns:p14="http://schemas.microsoft.com/office/powerpoint/2010/main" val="3085815396"/>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69575B1-2311-4813-A9CE-84C3112EE1EF}" type="slidenum">
              <a:rPr lang="zh-CN" altLang="en-US" smtClean="0"/>
              <a:t>‹#›</a:t>
            </a:fld>
            <a:endParaRPr lang="zh-CN" altLang="en-US"/>
          </a:p>
        </p:txBody>
      </p:sp>
    </p:spTree>
    <p:extLst>
      <p:ext uri="{BB962C8B-B14F-4D97-AF65-F5344CB8AC3E}">
        <p14:creationId xmlns:p14="http://schemas.microsoft.com/office/powerpoint/2010/main" val="57174766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69575B1-2311-4813-A9CE-84C3112EE1EF}" type="slidenum">
              <a:rPr lang="zh-CN" altLang="en-US" smtClean="0"/>
              <a:t>‹#›</a:t>
            </a:fld>
            <a:endParaRPr lang="zh-CN" altLang="en-US"/>
          </a:p>
        </p:txBody>
      </p:sp>
    </p:spTree>
    <p:extLst>
      <p:ext uri="{BB962C8B-B14F-4D97-AF65-F5344CB8AC3E}">
        <p14:creationId xmlns:p14="http://schemas.microsoft.com/office/powerpoint/2010/main" val="4005036800"/>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69575B1-2311-4813-A9CE-84C3112EE1EF}" type="slidenum">
              <a:rPr lang="zh-CN" altLang="en-US" smtClean="0"/>
              <a:t>‹#›</a:t>
            </a:fld>
            <a:endParaRPr lang="zh-CN" altLang="en-US"/>
          </a:p>
        </p:txBody>
      </p:sp>
    </p:spTree>
    <p:extLst>
      <p:ext uri="{BB962C8B-B14F-4D97-AF65-F5344CB8AC3E}">
        <p14:creationId xmlns:p14="http://schemas.microsoft.com/office/powerpoint/2010/main" val="3183032797"/>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封面页">
    <p:spTree>
      <p:nvGrpSpPr>
        <p:cNvPr id="1" name=""/>
        <p:cNvGrpSpPr/>
        <p:nvPr/>
      </p:nvGrpSpPr>
      <p:grpSpPr>
        <a:xfrm>
          <a:off x="0" y="0"/>
          <a:ext cx="0" cy="0"/>
          <a:chOff x="0" y="0"/>
          <a:chExt cx="0" cy="0"/>
        </a:xfrm>
      </p:grpSpPr>
      <p:graphicFrame>
        <p:nvGraphicFramePr>
          <p:cNvPr id="7" name="对象 6" hidden="1">
            <a:extLst>
              <a:ext uri="{FF2B5EF4-FFF2-40B4-BE49-F238E27FC236}">
                <a16:creationId xmlns:a16="http://schemas.microsoft.com/office/drawing/2014/main" id="{AA730960-8A93-4F95-8FA3-FE2A2E12CD98}"/>
              </a:ext>
            </a:extLst>
          </p:cNvPr>
          <p:cNvGraphicFramePr>
            <a:graphicFrameLocks noChangeAspect="1"/>
          </p:cNvGraphicFramePr>
          <p:nvPr userDrawn="1">
            <p:custDataLst>
              <p:tags r:id="rId1"/>
            </p:custDataLst>
            <p:extLst>
              <p:ext uri="{D42A27DB-BD31-4B8C-83A1-F6EECF244321}">
                <p14:modId xmlns:p14="http://schemas.microsoft.com/office/powerpoint/2010/main" val="13936193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3" imgW="395" imgH="394" progId="TCLayout.ActiveDocument.1">
                  <p:embed/>
                </p:oleObj>
              </mc:Choice>
              <mc:Fallback>
                <p:oleObj name="think-cell 幻灯片" r:id="rId3" imgW="395" imgH="394" progId="TCLayout.ActiveDocument.1">
                  <p:embed/>
                  <p:pic>
                    <p:nvPicPr>
                      <p:cNvPr id="7" name="对象 6" hidden="1">
                        <a:extLst>
                          <a:ext uri="{FF2B5EF4-FFF2-40B4-BE49-F238E27FC236}">
                            <a16:creationId xmlns:a16="http://schemas.microsoft.com/office/drawing/2014/main" id="{AA730960-8A93-4F95-8FA3-FE2A2E12CD9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7" name="Picture 2" descr="偿付能力未达标 长安责任险被监管责令下调2019年高管薪酬 | 每经网">
            <a:extLst>
              <a:ext uri="{FF2B5EF4-FFF2-40B4-BE49-F238E27FC236}">
                <a16:creationId xmlns:a16="http://schemas.microsoft.com/office/drawing/2014/main" id="{B6ADBC9C-C3C7-4D46-8D4A-013653291B30}"/>
              </a:ext>
            </a:extLst>
          </p:cNvPr>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7813" b="7813"/>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01161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目录页-总">
    <p:spTree>
      <p:nvGrpSpPr>
        <p:cNvPr id="1" name=""/>
        <p:cNvGrpSpPr/>
        <p:nvPr/>
      </p:nvGrpSpPr>
      <p:grpSpPr>
        <a:xfrm>
          <a:off x="0" y="0"/>
          <a:ext cx="0" cy="0"/>
          <a:chOff x="0" y="0"/>
          <a:chExt cx="0" cy="0"/>
        </a:xfrm>
      </p:grpSpPr>
      <p:graphicFrame>
        <p:nvGraphicFramePr>
          <p:cNvPr id="10" name="对象 9" hidden="1">
            <a:extLst>
              <a:ext uri="{FF2B5EF4-FFF2-40B4-BE49-F238E27FC236}">
                <a16:creationId xmlns:a16="http://schemas.microsoft.com/office/drawing/2014/main" id="{9E044831-BD98-4A2D-BD4F-BC5160AC1E40}"/>
              </a:ext>
            </a:extLst>
          </p:cNvPr>
          <p:cNvGraphicFramePr>
            <a:graphicFrameLocks noChangeAspect="1"/>
          </p:cNvGraphicFramePr>
          <p:nvPr userDrawn="1">
            <p:custDataLst>
              <p:tags r:id="rId1"/>
            </p:custDataLst>
            <p:extLst>
              <p:ext uri="{D42A27DB-BD31-4B8C-83A1-F6EECF244321}">
                <p14:modId xmlns:p14="http://schemas.microsoft.com/office/powerpoint/2010/main" val="214283534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3" imgW="395" imgH="394" progId="TCLayout.ActiveDocument.1">
                  <p:embed/>
                </p:oleObj>
              </mc:Choice>
              <mc:Fallback>
                <p:oleObj name="think-cell 幻灯片" r:id="rId3" imgW="395" imgH="394" progId="TCLayout.ActiveDocument.1">
                  <p:embed/>
                  <p:pic>
                    <p:nvPicPr>
                      <p:cNvPr id="10" name="对象 9" hidden="1">
                        <a:extLst>
                          <a:ext uri="{FF2B5EF4-FFF2-40B4-BE49-F238E27FC236}">
                            <a16:creationId xmlns:a16="http://schemas.microsoft.com/office/drawing/2014/main" id="{9E044831-BD98-4A2D-BD4F-BC5160AC1E40}"/>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grpSp>
        <p:nvGrpSpPr>
          <p:cNvPr id="7" name="组合 6">
            <a:extLst>
              <a:ext uri="{FF2B5EF4-FFF2-40B4-BE49-F238E27FC236}">
                <a16:creationId xmlns:a16="http://schemas.microsoft.com/office/drawing/2014/main" id="{C2A9A528-63A7-4167-A0E0-B3AB82519929}"/>
              </a:ext>
            </a:extLst>
          </p:cNvPr>
          <p:cNvGrpSpPr/>
          <p:nvPr userDrawn="1"/>
        </p:nvGrpSpPr>
        <p:grpSpPr>
          <a:xfrm>
            <a:off x="882868" y="1166648"/>
            <a:ext cx="10426263" cy="756745"/>
            <a:chOff x="882868" y="1166648"/>
            <a:chExt cx="10426263" cy="756745"/>
          </a:xfrm>
        </p:grpSpPr>
        <p:sp>
          <p:nvSpPr>
            <p:cNvPr id="8" name="矩形 7">
              <a:extLst>
                <a:ext uri="{FF2B5EF4-FFF2-40B4-BE49-F238E27FC236}">
                  <a16:creationId xmlns:a16="http://schemas.microsoft.com/office/drawing/2014/main" id="{A5417A53-707F-404E-941E-3186F7621E31}"/>
                </a:ext>
              </a:extLst>
            </p:cNvPr>
            <p:cNvSpPr/>
            <p:nvPr userDrawn="1"/>
          </p:nvSpPr>
          <p:spPr>
            <a:xfrm>
              <a:off x="882868" y="1839310"/>
              <a:ext cx="10426263" cy="84083"/>
            </a:xfrm>
            <a:prstGeom prst="rect">
              <a:avLst/>
            </a:prstGeom>
            <a:gradFill>
              <a:gsLst>
                <a:gs pos="100000">
                  <a:srgbClr val="B2D1ED"/>
                </a:gs>
                <a:gs pos="0">
                  <a:srgbClr val="00A1E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a:extLst>
                <a:ext uri="{FF2B5EF4-FFF2-40B4-BE49-F238E27FC236}">
                  <a16:creationId xmlns:a16="http://schemas.microsoft.com/office/drawing/2014/main" id="{5A4689E8-6C2B-4720-B8C6-303145F788A0}"/>
                </a:ext>
              </a:extLst>
            </p:cNvPr>
            <p:cNvSpPr/>
            <p:nvPr userDrawn="1"/>
          </p:nvSpPr>
          <p:spPr>
            <a:xfrm>
              <a:off x="882871" y="1166648"/>
              <a:ext cx="1148060" cy="672662"/>
            </a:xfrm>
            <a:prstGeom prst="rect">
              <a:avLst/>
            </a:prstGeom>
            <a:solidFill>
              <a:srgbClr val="00A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3600" b="1" dirty="0">
                  <a:latin typeface="楷体" panose="02010609060101010101" pitchFamily="49" charset="-122"/>
                  <a:ea typeface="楷体" panose="02010609060101010101" pitchFamily="49" charset="-122"/>
                </a:rPr>
                <a:t>目录</a:t>
              </a:r>
            </a:p>
          </p:txBody>
        </p:sp>
      </p:grpSp>
      <p:sp>
        <p:nvSpPr>
          <p:cNvPr id="11" name="文本占位符 11">
            <a:extLst>
              <a:ext uri="{FF2B5EF4-FFF2-40B4-BE49-F238E27FC236}">
                <a16:creationId xmlns:a16="http://schemas.microsoft.com/office/drawing/2014/main" id="{8F0E5810-E932-4CF6-AB1E-A87435322DB2}"/>
              </a:ext>
            </a:extLst>
          </p:cNvPr>
          <p:cNvSpPr>
            <a:spLocks noGrp="1"/>
          </p:cNvSpPr>
          <p:nvPr>
            <p:ph type="body" sz="quarter" idx="10"/>
          </p:nvPr>
        </p:nvSpPr>
        <p:spPr>
          <a:xfrm>
            <a:off x="882868" y="2187356"/>
            <a:ext cx="8470900" cy="3016250"/>
          </a:xfrm>
          <a:prstGeom prst="rect">
            <a:avLst/>
          </a:prstGeom>
        </p:spPr>
        <p:txBody>
          <a:bodyPr/>
          <a:lstStyle>
            <a:lvl1pPr marL="0" indent="0">
              <a:buNone/>
              <a:defRPr baseline="0">
                <a:latin typeface="Times New Roman" panose="02020603050405020304" pitchFamily="18" charset="0"/>
                <a:ea typeface="楷体" panose="02010609060101010101" pitchFamily="49" charset="-122"/>
              </a:defRPr>
            </a:lvl1pPr>
            <a:lvl2pPr marL="457200" indent="0">
              <a:buNone/>
              <a:defRPr baseline="0">
                <a:latin typeface="Arial" panose="020B0604020202020204" pitchFamily="34" charset="0"/>
                <a:ea typeface="楷体" panose="02010609060101010101" pitchFamily="49" charset="-122"/>
              </a:defRPr>
            </a:lvl2pPr>
            <a:lvl3pPr marL="914400" indent="0">
              <a:buNone/>
              <a:defRPr/>
            </a:lvl3pPr>
          </a:lstStyle>
          <a:p>
            <a:pPr lvl="0"/>
            <a:r>
              <a:rPr lang="zh-CN" altLang="en-US" dirty="0"/>
              <a:t>单击此处编辑母版文本样式</a:t>
            </a:r>
            <a:endParaRPr lang="en-US" altLang="zh-CN" dirty="0"/>
          </a:p>
        </p:txBody>
      </p:sp>
    </p:spTree>
    <p:extLst>
      <p:ext uri="{BB962C8B-B14F-4D97-AF65-F5344CB8AC3E}">
        <p14:creationId xmlns:p14="http://schemas.microsoft.com/office/powerpoint/2010/main" val="3289567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总">
    <p:spTree>
      <p:nvGrpSpPr>
        <p:cNvPr id="1" name=""/>
        <p:cNvGrpSpPr/>
        <p:nvPr/>
      </p:nvGrpSpPr>
      <p:grpSpPr>
        <a:xfrm>
          <a:off x="0" y="0"/>
          <a:ext cx="0" cy="0"/>
          <a:chOff x="0" y="0"/>
          <a:chExt cx="0" cy="0"/>
        </a:xfrm>
      </p:grpSpPr>
      <p:graphicFrame>
        <p:nvGraphicFramePr>
          <p:cNvPr id="10" name="对象 9" hidden="1">
            <a:extLst>
              <a:ext uri="{FF2B5EF4-FFF2-40B4-BE49-F238E27FC236}">
                <a16:creationId xmlns:a16="http://schemas.microsoft.com/office/drawing/2014/main" id="{9E044831-BD98-4A2D-BD4F-BC5160AC1E40}"/>
              </a:ext>
            </a:extLst>
          </p:cNvPr>
          <p:cNvGraphicFramePr>
            <a:graphicFrameLocks noChangeAspect="1"/>
          </p:cNvGraphicFramePr>
          <p:nvPr userDrawn="1">
            <p:custDataLst>
              <p:tags r:id="rId1"/>
            </p:custDataLst>
            <p:extLst>
              <p:ext uri="{D42A27DB-BD31-4B8C-83A1-F6EECF244321}">
                <p14:modId xmlns:p14="http://schemas.microsoft.com/office/powerpoint/2010/main" val="214283534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3" imgW="395" imgH="394" progId="TCLayout.ActiveDocument.1">
                  <p:embed/>
                </p:oleObj>
              </mc:Choice>
              <mc:Fallback>
                <p:oleObj name="think-cell 幻灯片" r:id="rId3" imgW="395" imgH="39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grpSp>
        <p:nvGrpSpPr>
          <p:cNvPr id="7" name="组合 6">
            <a:extLst>
              <a:ext uri="{FF2B5EF4-FFF2-40B4-BE49-F238E27FC236}">
                <a16:creationId xmlns:a16="http://schemas.microsoft.com/office/drawing/2014/main" id="{C2A9A528-63A7-4167-A0E0-B3AB82519929}"/>
              </a:ext>
            </a:extLst>
          </p:cNvPr>
          <p:cNvGrpSpPr/>
          <p:nvPr userDrawn="1"/>
        </p:nvGrpSpPr>
        <p:grpSpPr>
          <a:xfrm>
            <a:off x="882868" y="1166648"/>
            <a:ext cx="10426263" cy="756745"/>
            <a:chOff x="882868" y="1166648"/>
            <a:chExt cx="10426263" cy="756745"/>
          </a:xfrm>
        </p:grpSpPr>
        <p:sp>
          <p:nvSpPr>
            <p:cNvPr id="8" name="矩形 7">
              <a:extLst>
                <a:ext uri="{FF2B5EF4-FFF2-40B4-BE49-F238E27FC236}">
                  <a16:creationId xmlns:a16="http://schemas.microsoft.com/office/drawing/2014/main" id="{A5417A53-707F-404E-941E-3186F7621E31}"/>
                </a:ext>
              </a:extLst>
            </p:cNvPr>
            <p:cNvSpPr/>
            <p:nvPr userDrawn="1"/>
          </p:nvSpPr>
          <p:spPr>
            <a:xfrm>
              <a:off x="882868" y="1839310"/>
              <a:ext cx="10426263" cy="84083"/>
            </a:xfrm>
            <a:prstGeom prst="rect">
              <a:avLst/>
            </a:prstGeom>
            <a:gradFill>
              <a:gsLst>
                <a:gs pos="100000">
                  <a:srgbClr val="B2D1ED"/>
                </a:gs>
                <a:gs pos="0">
                  <a:srgbClr val="00A1E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a:extLst>
                <a:ext uri="{FF2B5EF4-FFF2-40B4-BE49-F238E27FC236}">
                  <a16:creationId xmlns:a16="http://schemas.microsoft.com/office/drawing/2014/main" id="{5A4689E8-6C2B-4720-B8C6-303145F788A0}"/>
                </a:ext>
              </a:extLst>
            </p:cNvPr>
            <p:cNvSpPr/>
            <p:nvPr userDrawn="1"/>
          </p:nvSpPr>
          <p:spPr>
            <a:xfrm>
              <a:off x="882871" y="1166648"/>
              <a:ext cx="1148060" cy="672662"/>
            </a:xfrm>
            <a:prstGeom prst="rect">
              <a:avLst/>
            </a:prstGeom>
            <a:solidFill>
              <a:srgbClr val="00A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3600" b="1" dirty="0">
                  <a:latin typeface="楷体" panose="02010609060101010101" pitchFamily="49" charset="-122"/>
                  <a:ea typeface="楷体" panose="02010609060101010101" pitchFamily="49" charset="-122"/>
                </a:rPr>
                <a:t>目录</a:t>
              </a:r>
            </a:p>
          </p:txBody>
        </p:sp>
      </p:grpSp>
      <p:sp>
        <p:nvSpPr>
          <p:cNvPr id="11" name="文本占位符 11">
            <a:extLst>
              <a:ext uri="{FF2B5EF4-FFF2-40B4-BE49-F238E27FC236}">
                <a16:creationId xmlns:a16="http://schemas.microsoft.com/office/drawing/2014/main" id="{8F0E5810-E932-4CF6-AB1E-A87435322DB2}"/>
              </a:ext>
            </a:extLst>
          </p:cNvPr>
          <p:cNvSpPr>
            <a:spLocks noGrp="1"/>
          </p:cNvSpPr>
          <p:nvPr>
            <p:ph type="body" sz="quarter" idx="10"/>
          </p:nvPr>
        </p:nvSpPr>
        <p:spPr>
          <a:xfrm>
            <a:off x="882868" y="2187356"/>
            <a:ext cx="8470900" cy="3016250"/>
          </a:xfrm>
          <a:prstGeom prst="rect">
            <a:avLst/>
          </a:prstGeom>
        </p:spPr>
        <p:txBody>
          <a:bodyPr/>
          <a:lstStyle>
            <a:lvl1pPr marL="0" indent="0">
              <a:buNone/>
              <a:defRPr baseline="0">
                <a:latin typeface="Times New Roman" panose="02020603050405020304" pitchFamily="18" charset="0"/>
                <a:ea typeface="楷体" panose="02010609060101010101" pitchFamily="49" charset="-122"/>
              </a:defRPr>
            </a:lvl1pPr>
            <a:lvl2pPr marL="457200" indent="0">
              <a:buNone/>
              <a:defRPr baseline="0">
                <a:latin typeface="Arial" panose="020B0604020202020204" pitchFamily="34" charset="0"/>
                <a:ea typeface="楷体" panose="02010609060101010101" pitchFamily="49" charset="-122"/>
              </a:defRPr>
            </a:lvl2pPr>
            <a:lvl3pPr marL="914400" indent="0">
              <a:buNone/>
              <a:defRPr/>
            </a:lvl3pPr>
          </a:lstStyle>
          <a:p>
            <a:pPr lvl="0"/>
            <a:r>
              <a:rPr lang="zh-CN" altLang="en-US" dirty="0"/>
              <a:t>单击此处编辑母版文本样式</a:t>
            </a:r>
            <a:endParaRPr lang="en-US" altLang="zh-CN" dirty="0"/>
          </a:p>
        </p:txBody>
      </p:sp>
    </p:spTree>
    <p:extLst>
      <p:ext uri="{BB962C8B-B14F-4D97-AF65-F5344CB8AC3E}">
        <p14:creationId xmlns:p14="http://schemas.microsoft.com/office/powerpoint/2010/main" val="172530031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正文页">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F24E4A0-F536-437B-A73D-53A03AD776B2}"/>
              </a:ext>
            </a:extLst>
          </p:cNvPr>
          <p:cNvSpPr>
            <a:spLocks noGrp="1"/>
          </p:cNvSpPr>
          <p:nvPr>
            <p:ph type="dt" sz="half" idx="10"/>
          </p:nvPr>
        </p:nvSpPr>
        <p:spPr/>
        <p:txBody>
          <a:bodyPr/>
          <a:lstStyle/>
          <a:p>
            <a:endParaRPr lang="zh-CN" altLang="en-US"/>
          </a:p>
        </p:txBody>
      </p:sp>
      <p:sp>
        <p:nvSpPr>
          <p:cNvPr id="3" name="页脚占位符 2">
            <a:extLst>
              <a:ext uri="{FF2B5EF4-FFF2-40B4-BE49-F238E27FC236}">
                <a16:creationId xmlns:a16="http://schemas.microsoft.com/office/drawing/2014/main" id="{902E177B-4CCE-4B61-B254-E99D926EC47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BE24C8E-53D8-47F2-BDB8-2A42B7BBE4D8}"/>
              </a:ext>
            </a:extLst>
          </p:cNvPr>
          <p:cNvSpPr>
            <a:spLocks noGrp="1"/>
          </p:cNvSpPr>
          <p:nvPr>
            <p:ph type="sldNum" sz="quarter" idx="12"/>
          </p:nvPr>
        </p:nvSpPr>
        <p:spPr/>
        <p:txBody>
          <a:bodyPr/>
          <a:lstStyle/>
          <a:p>
            <a:fld id="{C69575B1-2311-4813-A9CE-84C3112EE1EF}" type="slidenum">
              <a:rPr lang="zh-CN" altLang="en-US" smtClean="0"/>
              <a:t>‹#›</a:t>
            </a:fld>
            <a:endParaRPr lang="zh-CN" altLang="en-US"/>
          </a:p>
        </p:txBody>
      </p:sp>
      <p:sp>
        <p:nvSpPr>
          <p:cNvPr id="5" name="矩形 4">
            <a:extLst>
              <a:ext uri="{FF2B5EF4-FFF2-40B4-BE49-F238E27FC236}">
                <a16:creationId xmlns:a16="http://schemas.microsoft.com/office/drawing/2014/main" id="{50B1EDF4-DDA0-4513-BCE7-6F001B54A41E}"/>
              </a:ext>
            </a:extLst>
          </p:cNvPr>
          <p:cNvSpPr/>
          <p:nvPr userDrawn="1"/>
        </p:nvSpPr>
        <p:spPr>
          <a:xfrm>
            <a:off x="0" y="641132"/>
            <a:ext cx="12192000" cy="73572"/>
          </a:xfrm>
          <a:prstGeom prst="rect">
            <a:avLst/>
          </a:prstGeom>
          <a:gradFill flip="none" rotWithShape="1">
            <a:gsLst>
              <a:gs pos="0">
                <a:srgbClr val="00A1E1"/>
              </a:gs>
              <a:gs pos="100000">
                <a:srgbClr val="B2D1ED">
                  <a:alpha val="50000"/>
                </a:srgbClr>
              </a:gs>
              <a:gs pos="80000">
                <a:srgbClr val="B2D1E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占位符 6">
            <a:extLst>
              <a:ext uri="{FF2B5EF4-FFF2-40B4-BE49-F238E27FC236}">
                <a16:creationId xmlns:a16="http://schemas.microsoft.com/office/drawing/2014/main" id="{BBFDCCCB-DC71-4078-8E7E-611449556311}"/>
              </a:ext>
            </a:extLst>
          </p:cNvPr>
          <p:cNvSpPr>
            <a:spLocks noGrp="1"/>
          </p:cNvSpPr>
          <p:nvPr>
            <p:ph type="body" sz="quarter" idx="13"/>
          </p:nvPr>
        </p:nvSpPr>
        <p:spPr>
          <a:xfrm>
            <a:off x="142081" y="209331"/>
            <a:ext cx="11907837" cy="431800"/>
          </a:xfrm>
          <a:prstGeom prst="rect">
            <a:avLst/>
          </a:prstGeom>
        </p:spPr>
        <p:txBody>
          <a:bodyPr/>
          <a:lstStyle>
            <a:lvl1pPr marL="0" indent="0">
              <a:buNone/>
              <a:defRPr sz="2600" b="1" baseline="0">
                <a:latin typeface="楷体" panose="02010609060101010101" pitchFamily="49" charset="-122"/>
                <a:ea typeface="楷体" panose="02010609060101010101" pitchFamily="49" charset="-122"/>
              </a:defRPr>
            </a:lvl1pPr>
          </a:lstStyle>
          <a:p>
            <a:pPr lvl="0"/>
            <a:r>
              <a:rPr lang="zh-CN" altLang="en-US" dirty="0"/>
              <a:t>单击此处编辑母版文本样式</a:t>
            </a:r>
          </a:p>
        </p:txBody>
      </p:sp>
    </p:spTree>
    <p:extLst>
      <p:ext uri="{BB962C8B-B14F-4D97-AF65-F5344CB8AC3E}">
        <p14:creationId xmlns:p14="http://schemas.microsoft.com/office/powerpoint/2010/main" val="3872495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正文页">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F24E4A0-F536-437B-A73D-53A03AD776B2}"/>
              </a:ext>
            </a:extLst>
          </p:cNvPr>
          <p:cNvSpPr>
            <a:spLocks noGrp="1"/>
          </p:cNvSpPr>
          <p:nvPr>
            <p:ph type="dt" sz="half" idx="10"/>
          </p:nvPr>
        </p:nvSpPr>
        <p:spPr/>
        <p:txBody>
          <a:bodyPr/>
          <a:lstStyle/>
          <a:p>
            <a:endParaRPr lang="zh-CN" altLang="en-US"/>
          </a:p>
        </p:txBody>
      </p:sp>
      <p:sp>
        <p:nvSpPr>
          <p:cNvPr id="3" name="页脚占位符 2">
            <a:extLst>
              <a:ext uri="{FF2B5EF4-FFF2-40B4-BE49-F238E27FC236}">
                <a16:creationId xmlns:a16="http://schemas.microsoft.com/office/drawing/2014/main" id="{902E177B-4CCE-4B61-B254-E99D926EC47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BE24C8E-53D8-47F2-BDB8-2A42B7BBE4D8}"/>
              </a:ext>
            </a:extLst>
          </p:cNvPr>
          <p:cNvSpPr>
            <a:spLocks noGrp="1"/>
          </p:cNvSpPr>
          <p:nvPr>
            <p:ph type="sldNum" sz="quarter" idx="12"/>
          </p:nvPr>
        </p:nvSpPr>
        <p:spPr/>
        <p:txBody>
          <a:bodyPr/>
          <a:lstStyle/>
          <a:p>
            <a:fld id="{C69575B1-2311-4813-A9CE-84C3112EE1EF}" type="slidenum">
              <a:rPr lang="zh-CN" altLang="en-US" smtClean="0"/>
              <a:t>‹#›</a:t>
            </a:fld>
            <a:endParaRPr lang="zh-CN" altLang="en-US"/>
          </a:p>
        </p:txBody>
      </p:sp>
      <p:sp>
        <p:nvSpPr>
          <p:cNvPr id="5" name="矩形 4">
            <a:extLst>
              <a:ext uri="{FF2B5EF4-FFF2-40B4-BE49-F238E27FC236}">
                <a16:creationId xmlns:a16="http://schemas.microsoft.com/office/drawing/2014/main" id="{50B1EDF4-DDA0-4513-BCE7-6F001B54A41E}"/>
              </a:ext>
            </a:extLst>
          </p:cNvPr>
          <p:cNvSpPr/>
          <p:nvPr userDrawn="1"/>
        </p:nvSpPr>
        <p:spPr>
          <a:xfrm>
            <a:off x="0" y="641132"/>
            <a:ext cx="12192000" cy="73572"/>
          </a:xfrm>
          <a:prstGeom prst="rect">
            <a:avLst/>
          </a:prstGeom>
          <a:gradFill flip="none" rotWithShape="1">
            <a:gsLst>
              <a:gs pos="0">
                <a:srgbClr val="00A1E1"/>
              </a:gs>
              <a:gs pos="100000">
                <a:srgbClr val="B2D1ED">
                  <a:alpha val="50000"/>
                </a:srgbClr>
              </a:gs>
              <a:gs pos="80000">
                <a:srgbClr val="B2D1E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占位符 6">
            <a:extLst>
              <a:ext uri="{FF2B5EF4-FFF2-40B4-BE49-F238E27FC236}">
                <a16:creationId xmlns:a16="http://schemas.microsoft.com/office/drawing/2014/main" id="{BBFDCCCB-DC71-4078-8E7E-611449556311}"/>
              </a:ext>
            </a:extLst>
          </p:cNvPr>
          <p:cNvSpPr>
            <a:spLocks noGrp="1"/>
          </p:cNvSpPr>
          <p:nvPr>
            <p:ph type="body" sz="quarter" idx="13"/>
          </p:nvPr>
        </p:nvSpPr>
        <p:spPr>
          <a:xfrm>
            <a:off x="142081" y="209331"/>
            <a:ext cx="11907837" cy="431800"/>
          </a:xfrm>
          <a:prstGeom prst="rect">
            <a:avLst/>
          </a:prstGeom>
        </p:spPr>
        <p:txBody>
          <a:bodyPr/>
          <a:lstStyle>
            <a:lvl1pPr marL="0" indent="0">
              <a:buNone/>
              <a:defRPr sz="2600" b="1" baseline="0">
                <a:latin typeface="楷体" panose="02010609060101010101" pitchFamily="49" charset="-122"/>
                <a:ea typeface="楷体" panose="02010609060101010101" pitchFamily="49" charset="-122"/>
              </a:defRPr>
            </a:lvl1pPr>
          </a:lstStyle>
          <a:p>
            <a:pPr lvl="0"/>
            <a:r>
              <a:rPr lang="zh-CN" altLang="en-US" dirty="0"/>
              <a:t>单击此处编辑母版文本样式</a:t>
            </a:r>
          </a:p>
        </p:txBody>
      </p:sp>
    </p:spTree>
    <p:extLst>
      <p:ext uri="{BB962C8B-B14F-4D97-AF65-F5344CB8AC3E}">
        <p14:creationId xmlns:p14="http://schemas.microsoft.com/office/powerpoint/2010/main" val="1027474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graphicFrame>
        <p:nvGraphicFramePr>
          <p:cNvPr id="7" name="对象 6"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3" imgW="5715" imgH="5715" progId="TCLayout.ActiveDocument.1">
                  <p:embed/>
                </p:oleObj>
              </mc:Choice>
              <mc:Fallback>
                <p:oleObj name="think-cell 幻灯片" r:id="rId3" imgW="5715" imgH="5715" progId="TCLayout.ActiveDocument.1">
                  <p:embed/>
                  <p:pic>
                    <p:nvPicPr>
                      <p:cNvPr id="7" name="对象 6"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7" name="Picture 2" descr="偿付能力未达标 长安责任险被监管责令下调2019年高管薪酬 | 每经网"/>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t="7813" b="7813"/>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7836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总">
    <p:spTree>
      <p:nvGrpSpPr>
        <p:cNvPr id="1" name=""/>
        <p:cNvGrpSpPr/>
        <p:nvPr/>
      </p:nvGrpSpPr>
      <p:grpSpPr>
        <a:xfrm>
          <a:off x="0" y="0"/>
          <a:ext cx="0" cy="0"/>
          <a:chOff x="0" y="0"/>
          <a:chExt cx="0" cy="0"/>
        </a:xfrm>
      </p:grpSpPr>
      <p:graphicFrame>
        <p:nvGraphicFramePr>
          <p:cNvPr id="10" name="对象 9"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3" imgW="5715" imgH="5715" progId="TCLayout.ActiveDocument.1">
                  <p:embed/>
                </p:oleObj>
              </mc:Choice>
              <mc:Fallback>
                <p:oleObj name="think-cell 幻灯片" r:id="rId3" imgW="5715" imgH="5715" progId="TCLayout.ActiveDocument.1">
                  <p:embed/>
                  <p:pic>
                    <p:nvPicPr>
                      <p:cNvPr id="10" name="对象 9" hidden="1"/>
                      <p:cNvPicPr/>
                      <p:nvPr/>
                    </p:nvPicPr>
                    <p:blipFill>
                      <a:blip r:embed="rId4"/>
                      <a:stretch>
                        <a:fillRect/>
                      </a:stretch>
                    </p:blipFill>
                    <p:spPr>
                      <a:xfrm>
                        <a:off x="1588" y="1588"/>
                        <a:ext cx="1588" cy="1588"/>
                      </a:xfrm>
                      <a:prstGeom prst="rect">
                        <a:avLst/>
                      </a:prstGeom>
                    </p:spPr>
                  </p:pic>
                </p:oleObj>
              </mc:Fallback>
            </mc:AlternateContent>
          </a:graphicData>
        </a:graphic>
      </p:graphicFrame>
      <p:grpSp>
        <p:nvGrpSpPr>
          <p:cNvPr id="7" name="组合 6"/>
          <p:cNvGrpSpPr/>
          <p:nvPr userDrawn="1"/>
        </p:nvGrpSpPr>
        <p:grpSpPr>
          <a:xfrm>
            <a:off x="882868" y="1166648"/>
            <a:ext cx="10426263" cy="756745"/>
            <a:chOff x="882868" y="1166648"/>
            <a:chExt cx="10426263" cy="756745"/>
          </a:xfrm>
        </p:grpSpPr>
        <p:sp>
          <p:nvSpPr>
            <p:cNvPr id="8" name="矩形 7"/>
            <p:cNvSpPr/>
            <p:nvPr userDrawn="1"/>
          </p:nvSpPr>
          <p:spPr>
            <a:xfrm>
              <a:off x="882868" y="1839310"/>
              <a:ext cx="10426263" cy="84083"/>
            </a:xfrm>
            <a:prstGeom prst="rect">
              <a:avLst/>
            </a:prstGeom>
            <a:gradFill>
              <a:gsLst>
                <a:gs pos="100000">
                  <a:srgbClr val="B2D1ED"/>
                </a:gs>
                <a:gs pos="0">
                  <a:srgbClr val="00A1E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userDrawn="1"/>
          </p:nvSpPr>
          <p:spPr>
            <a:xfrm>
              <a:off x="882871" y="1166648"/>
              <a:ext cx="1148060" cy="672662"/>
            </a:xfrm>
            <a:prstGeom prst="rect">
              <a:avLst/>
            </a:prstGeom>
            <a:solidFill>
              <a:srgbClr val="00A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3600" b="1" dirty="0">
                  <a:latin typeface="楷体" panose="02010609060101010101" pitchFamily="49" charset="-122"/>
                  <a:ea typeface="楷体" panose="02010609060101010101" pitchFamily="49" charset="-122"/>
                </a:rPr>
                <a:t>目录</a:t>
              </a:r>
            </a:p>
          </p:txBody>
        </p:sp>
      </p:grpSp>
      <p:sp>
        <p:nvSpPr>
          <p:cNvPr id="11" name="文本占位符 11"/>
          <p:cNvSpPr>
            <a:spLocks noGrp="1"/>
          </p:cNvSpPr>
          <p:nvPr>
            <p:ph type="body" sz="quarter" idx="10"/>
          </p:nvPr>
        </p:nvSpPr>
        <p:spPr>
          <a:xfrm>
            <a:off x="882868" y="2187356"/>
            <a:ext cx="8470900" cy="3016250"/>
          </a:xfrm>
          <a:prstGeom prst="rect">
            <a:avLst/>
          </a:prstGeom>
        </p:spPr>
        <p:txBody>
          <a:bodyPr/>
          <a:lstStyle>
            <a:lvl1pPr marL="0" indent="0">
              <a:buNone/>
              <a:defRPr baseline="0">
                <a:latin typeface="Times New Roman" panose="02020603050405020304" pitchFamily="18" charset="0"/>
                <a:ea typeface="楷体" panose="02010609060101010101" pitchFamily="49" charset="-122"/>
              </a:defRPr>
            </a:lvl1pPr>
            <a:lvl2pPr marL="457200" indent="0">
              <a:buNone/>
              <a:defRPr baseline="0">
                <a:latin typeface="Arial" panose="020B0604020202020204" pitchFamily="34" charset="0"/>
                <a:ea typeface="楷体" panose="02010609060101010101" pitchFamily="49" charset="-122"/>
              </a:defRPr>
            </a:lvl2pPr>
            <a:lvl3pPr marL="914400" indent="0">
              <a:buNone/>
              <a:defRPr/>
            </a:lvl3pPr>
          </a:lstStyle>
          <a:p>
            <a:pPr lvl="0"/>
            <a:r>
              <a:rPr lang="zh-CN" altLang="en-US" dirty="0"/>
              <a:t>单击此处编辑母版文本样式</a:t>
            </a:r>
            <a:endParaRPr lang="en-US" altLang="zh-CN" dirty="0"/>
          </a:p>
        </p:txBody>
      </p:sp>
    </p:spTree>
    <p:extLst>
      <p:ext uri="{BB962C8B-B14F-4D97-AF65-F5344CB8AC3E}">
        <p14:creationId xmlns:p14="http://schemas.microsoft.com/office/powerpoint/2010/main" val="1833830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正文页">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69575B1-2311-4813-A9CE-84C3112EE1EF}" type="slidenum">
              <a:rPr lang="zh-CN" altLang="en-US" smtClean="0"/>
              <a:t>‹#›</a:t>
            </a:fld>
            <a:endParaRPr lang="zh-CN" altLang="en-US"/>
          </a:p>
        </p:txBody>
      </p:sp>
      <p:sp>
        <p:nvSpPr>
          <p:cNvPr id="5" name="矩形 4"/>
          <p:cNvSpPr/>
          <p:nvPr userDrawn="1"/>
        </p:nvSpPr>
        <p:spPr>
          <a:xfrm>
            <a:off x="0" y="641132"/>
            <a:ext cx="12192000" cy="73572"/>
          </a:xfrm>
          <a:prstGeom prst="rect">
            <a:avLst/>
          </a:prstGeom>
          <a:gradFill flip="none" rotWithShape="1">
            <a:gsLst>
              <a:gs pos="0">
                <a:srgbClr val="00A1E1"/>
              </a:gs>
              <a:gs pos="100000">
                <a:srgbClr val="B2D1ED">
                  <a:alpha val="50000"/>
                </a:srgbClr>
              </a:gs>
              <a:gs pos="80000">
                <a:srgbClr val="B2D1E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占位符 6"/>
          <p:cNvSpPr>
            <a:spLocks noGrp="1"/>
          </p:cNvSpPr>
          <p:nvPr>
            <p:ph type="body" sz="quarter" idx="13"/>
          </p:nvPr>
        </p:nvSpPr>
        <p:spPr>
          <a:xfrm>
            <a:off x="142081" y="209331"/>
            <a:ext cx="11907837" cy="431800"/>
          </a:xfrm>
          <a:prstGeom prst="rect">
            <a:avLst/>
          </a:prstGeom>
        </p:spPr>
        <p:txBody>
          <a:bodyPr/>
          <a:lstStyle>
            <a:lvl1pPr marL="0" indent="0">
              <a:buNone/>
              <a:defRPr sz="2600" b="1" baseline="0">
                <a:latin typeface="楷体" panose="02010609060101010101" pitchFamily="49" charset="-122"/>
                <a:ea typeface="楷体" panose="02010609060101010101" pitchFamily="49" charset="-122"/>
              </a:defRPr>
            </a:lvl1pPr>
          </a:lstStyle>
          <a:p>
            <a:pPr lvl="0"/>
            <a:r>
              <a:rPr lang="zh-CN" altLang="en-US" dirty="0"/>
              <a:t>单击此处编辑母版文本样式</a:t>
            </a:r>
          </a:p>
        </p:txBody>
      </p:sp>
    </p:spTree>
    <p:extLst>
      <p:ext uri="{BB962C8B-B14F-4D97-AF65-F5344CB8AC3E}">
        <p14:creationId xmlns:p14="http://schemas.microsoft.com/office/powerpoint/2010/main" val="690231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69575B1-2311-4813-A9CE-84C3112EE1EF}" type="slidenum">
              <a:rPr lang="zh-CN" altLang="en-US" smtClean="0"/>
              <a:t>‹#›</a:t>
            </a:fld>
            <a:endParaRPr lang="zh-CN" altLang="en-US"/>
          </a:p>
        </p:txBody>
      </p:sp>
    </p:spTree>
    <p:extLst>
      <p:ext uri="{BB962C8B-B14F-4D97-AF65-F5344CB8AC3E}">
        <p14:creationId xmlns:p14="http://schemas.microsoft.com/office/powerpoint/2010/main" val="4126354760"/>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69575B1-2311-4813-A9CE-84C3112EE1EF}" type="slidenum">
              <a:rPr lang="zh-CN" altLang="en-US" smtClean="0"/>
              <a:t>‹#›</a:t>
            </a:fld>
            <a:endParaRPr lang="zh-CN" altLang="en-US"/>
          </a:p>
        </p:txBody>
      </p:sp>
    </p:spTree>
    <p:extLst>
      <p:ext uri="{BB962C8B-B14F-4D97-AF65-F5344CB8AC3E}">
        <p14:creationId xmlns:p14="http://schemas.microsoft.com/office/powerpoint/2010/main" val="3337222406"/>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69575B1-2311-4813-A9CE-84C3112EE1EF}" type="slidenum">
              <a:rPr lang="zh-CN" altLang="en-US" smtClean="0"/>
              <a:t>‹#›</a:t>
            </a:fld>
            <a:endParaRPr lang="zh-CN" altLang="en-US"/>
          </a:p>
        </p:txBody>
      </p:sp>
    </p:spTree>
    <p:extLst>
      <p:ext uri="{BB962C8B-B14F-4D97-AF65-F5344CB8AC3E}">
        <p14:creationId xmlns:p14="http://schemas.microsoft.com/office/powerpoint/2010/main" val="1832581202"/>
      </p:ext>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oleObject" Target="../embeddings/oleObject1.bin"/><Relationship Id="rId5" Type="http://schemas.openxmlformats.org/officeDocument/2006/relationships/tags" Target="../tags/tag2.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1.emf"/><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oleObject" Target="../embeddings/oleObject4.bin"/><Relationship Id="rId5" Type="http://schemas.openxmlformats.org/officeDocument/2006/relationships/tags" Target="../tags/tag5.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slideLayout" Target="../slideLayouts/slideLayout19.xml"/><Relationship Id="rId18" Type="http://schemas.openxmlformats.org/officeDocument/2006/relationships/image" Target="../media/image1.emf"/><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17" Type="http://schemas.openxmlformats.org/officeDocument/2006/relationships/oleObject" Target="../embeddings/oleObject7.bin"/><Relationship Id="rId2" Type="http://schemas.openxmlformats.org/officeDocument/2006/relationships/slideLayout" Target="../slideLayouts/slideLayout8.xml"/><Relationship Id="rId16" Type="http://schemas.openxmlformats.org/officeDocument/2006/relationships/tags" Target="../tags/tag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5" Type="http://schemas.openxmlformats.org/officeDocument/2006/relationships/theme" Target="../theme/theme3.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7" name="对象 6" hidden="1">
            <a:extLst>
              <a:ext uri="{FF2B5EF4-FFF2-40B4-BE49-F238E27FC236}">
                <a16:creationId xmlns:a16="http://schemas.microsoft.com/office/drawing/2014/main" id="{9DEAC889-9822-47F2-B769-68A29A230AA6}"/>
              </a:ext>
            </a:extLst>
          </p:cNvPr>
          <p:cNvGraphicFramePr>
            <a:graphicFrameLocks noChangeAspect="1"/>
          </p:cNvGraphicFramePr>
          <p:nvPr userDrawn="1">
            <p:custDataLst>
              <p:tags r:id="rId5"/>
            </p:custDataLst>
            <p:extLst>
              <p:ext uri="{D42A27DB-BD31-4B8C-83A1-F6EECF244321}">
                <p14:modId xmlns:p14="http://schemas.microsoft.com/office/powerpoint/2010/main" val="39839228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6" imgW="395" imgH="394" progId="TCLayout.ActiveDocument.1">
                  <p:embed/>
                </p:oleObj>
              </mc:Choice>
              <mc:Fallback>
                <p:oleObj name="think-cell 幻灯片" r:id="rId6" imgW="395" imgH="394" progId="TCLayout.ActiveDocument.1">
                  <p:embed/>
                  <p:pic>
                    <p:nvPicPr>
                      <p:cNvPr id="0" name=""/>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日期占位符 3">
            <a:extLst>
              <a:ext uri="{FF2B5EF4-FFF2-40B4-BE49-F238E27FC236}">
                <a16:creationId xmlns:a16="http://schemas.microsoft.com/office/drawing/2014/main" id="{0C4CAA8C-3374-42F6-9F14-2827A2DED2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a:extLst>
              <a:ext uri="{FF2B5EF4-FFF2-40B4-BE49-F238E27FC236}">
                <a16:creationId xmlns:a16="http://schemas.microsoft.com/office/drawing/2014/main" id="{91A137F8-8F5B-4DD7-A562-82731265CB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9DA6DB6-F37F-432E-B1CA-3F2CB3E1C6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9575B1-2311-4813-A9CE-84C3112EE1EF}" type="slidenum">
              <a:rPr lang="zh-CN" altLang="en-US" smtClean="0"/>
              <a:t>‹#›</a:t>
            </a:fld>
            <a:endParaRPr lang="zh-CN" altLang="en-US"/>
          </a:p>
        </p:txBody>
      </p:sp>
      <p:grpSp>
        <p:nvGrpSpPr>
          <p:cNvPr id="8" name="组合 7">
            <a:extLst>
              <a:ext uri="{FF2B5EF4-FFF2-40B4-BE49-F238E27FC236}">
                <a16:creationId xmlns:a16="http://schemas.microsoft.com/office/drawing/2014/main" id="{FBEC68EA-078B-4EC7-B02C-217D30AE42C0}"/>
              </a:ext>
            </a:extLst>
          </p:cNvPr>
          <p:cNvGrpSpPr/>
          <p:nvPr userDrawn="1"/>
        </p:nvGrpSpPr>
        <p:grpSpPr>
          <a:xfrm rot="5400000">
            <a:off x="-2607257" y="2341937"/>
            <a:ext cx="3974294" cy="1240220"/>
            <a:chOff x="1902372" y="4845267"/>
            <a:chExt cx="4677105" cy="1124607"/>
          </a:xfrm>
        </p:grpSpPr>
        <p:sp>
          <p:nvSpPr>
            <p:cNvPr id="9" name="矩形 8">
              <a:extLst>
                <a:ext uri="{FF2B5EF4-FFF2-40B4-BE49-F238E27FC236}">
                  <a16:creationId xmlns:a16="http://schemas.microsoft.com/office/drawing/2014/main" id="{DAD1F282-0DAF-4BD0-B8BB-782C4A17913F}"/>
                </a:ext>
              </a:extLst>
            </p:cNvPr>
            <p:cNvSpPr/>
            <p:nvPr/>
          </p:nvSpPr>
          <p:spPr>
            <a:xfrm>
              <a:off x="1902372" y="4845267"/>
              <a:ext cx="935421" cy="1124607"/>
            </a:xfrm>
            <a:prstGeom prst="rect">
              <a:avLst/>
            </a:prstGeom>
            <a:solidFill>
              <a:srgbClr val="041B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11B8FC44-306A-4055-82E4-776C3FC9ED5E}"/>
                </a:ext>
              </a:extLst>
            </p:cNvPr>
            <p:cNvSpPr/>
            <p:nvPr/>
          </p:nvSpPr>
          <p:spPr>
            <a:xfrm>
              <a:off x="2837793" y="4845267"/>
              <a:ext cx="935421" cy="1124607"/>
            </a:xfrm>
            <a:prstGeom prst="rect">
              <a:avLst/>
            </a:prstGeom>
            <a:solidFill>
              <a:srgbClr val="0125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10">
              <a:extLst>
                <a:ext uri="{FF2B5EF4-FFF2-40B4-BE49-F238E27FC236}">
                  <a16:creationId xmlns:a16="http://schemas.microsoft.com/office/drawing/2014/main" id="{83F5091E-CB41-4234-A82E-5C877267BDBC}"/>
                </a:ext>
              </a:extLst>
            </p:cNvPr>
            <p:cNvSpPr/>
            <p:nvPr/>
          </p:nvSpPr>
          <p:spPr>
            <a:xfrm>
              <a:off x="5644056" y="4845267"/>
              <a:ext cx="935421" cy="1124607"/>
            </a:xfrm>
            <a:prstGeom prst="rect">
              <a:avLst/>
            </a:prstGeom>
            <a:solidFill>
              <a:srgbClr val="B2D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a:extLst>
                <a:ext uri="{FF2B5EF4-FFF2-40B4-BE49-F238E27FC236}">
                  <a16:creationId xmlns:a16="http://schemas.microsoft.com/office/drawing/2014/main" id="{467F4675-9471-4C06-9740-65FDC05DA792}"/>
                </a:ext>
              </a:extLst>
            </p:cNvPr>
            <p:cNvSpPr/>
            <p:nvPr/>
          </p:nvSpPr>
          <p:spPr>
            <a:xfrm>
              <a:off x="3773214" y="4845267"/>
              <a:ext cx="935421" cy="1124607"/>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8CD301E4-F1F8-4884-B0B3-D10A9946F2AB}"/>
                </a:ext>
              </a:extLst>
            </p:cNvPr>
            <p:cNvSpPr/>
            <p:nvPr/>
          </p:nvSpPr>
          <p:spPr>
            <a:xfrm>
              <a:off x="4708635" y="4845267"/>
              <a:ext cx="935421" cy="1124607"/>
            </a:xfrm>
            <a:prstGeom prst="rect">
              <a:avLst/>
            </a:prstGeom>
            <a:solidFill>
              <a:srgbClr val="00A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445880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7" name="对象 6" hidden="1"/>
          <p:cNvGraphicFramePr>
            <a:graphicFrameLocks noChangeAspect="1"/>
          </p:cNvGraphicFramePr>
          <p:nvPr userDrawn="1">
            <p:custDataLst>
              <p:tags r:id="rId5"/>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6" imgW="5715" imgH="5715" progId="TCLayout.ActiveDocument.1">
                  <p:embed/>
                </p:oleObj>
              </mc:Choice>
              <mc:Fallback>
                <p:oleObj name="think-cell 幻灯片" r:id="rId6" imgW="5715" imgH="5715" progId="TCLayout.ActiveDocument.1">
                  <p:embed/>
                  <p:pic>
                    <p:nvPicPr>
                      <p:cNvPr id="7" name="对象 6" hidden="1"/>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9575B1-2311-4813-A9CE-84C3112EE1EF}" type="slidenum">
              <a:rPr lang="zh-CN" altLang="en-US" smtClean="0"/>
              <a:t>‹#›</a:t>
            </a:fld>
            <a:endParaRPr lang="zh-CN" altLang="en-US"/>
          </a:p>
        </p:txBody>
      </p:sp>
      <p:grpSp>
        <p:nvGrpSpPr>
          <p:cNvPr id="8" name="组合 7"/>
          <p:cNvGrpSpPr/>
          <p:nvPr userDrawn="1"/>
        </p:nvGrpSpPr>
        <p:grpSpPr>
          <a:xfrm rot="5400000">
            <a:off x="-2607257" y="2341937"/>
            <a:ext cx="3974294" cy="1240220"/>
            <a:chOff x="1902372" y="4845267"/>
            <a:chExt cx="4677105" cy="1124607"/>
          </a:xfrm>
        </p:grpSpPr>
        <p:sp>
          <p:nvSpPr>
            <p:cNvPr id="9" name="矩形 8"/>
            <p:cNvSpPr/>
            <p:nvPr/>
          </p:nvSpPr>
          <p:spPr>
            <a:xfrm>
              <a:off x="1902372" y="4845267"/>
              <a:ext cx="935421" cy="1124607"/>
            </a:xfrm>
            <a:prstGeom prst="rect">
              <a:avLst/>
            </a:prstGeom>
            <a:solidFill>
              <a:srgbClr val="041B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837793" y="4845267"/>
              <a:ext cx="935421" cy="1124607"/>
            </a:xfrm>
            <a:prstGeom prst="rect">
              <a:avLst/>
            </a:prstGeom>
            <a:solidFill>
              <a:srgbClr val="0125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10"/>
            <p:cNvSpPr/>
            <p:nvPr/>
          </p:nvSpPr>
          <p:spPr>
            <a:xfrm>
              <a:off x="5644056" y="4845267"/>
              <a:ext cx="935421" cy="1124607"/>
            </a:xfrm>
            <a:prstGeom prst="rect">
              <a:avLst/>
            </a:prstGeom>
            <a:solidFill>
              <a:srgbClr val="B2D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p:cNvSpPr/>
            <p:nvPr/>
          </p:nvSpPr>
          <p:spPr>
            <a:xfrm>
              <a:off x="3773214" y="4845267"/>
              <a:ext cx="935421" cy="1124607"/>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708635" y="4845267"/>
              <a:ext cx="935421" cy="1124607"/>
            </a:xfrm>
            <a:prstGeom prst="rect">
              <a:avLst/>
            </a:prstGeom>
            <a:solidFill>
              <a:srgbClr val="00A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065764098"/>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9575B1-2311-4813-A9CE-84C3112EE1EF}" type="slidenum">
              <a:rPr lang="zh-CN" altLang="en-US" smtClean="0"/>
              <a:t>‹#›</a:t>
            </a:fld>
            <a:endParaRPr lang="zh-CN" altLang="en-US"/>
          </a:p>
        </p:txBody>
      </p:sp>
      <p:graphicFrame>
        <p:nvGraphicFramePr>
          <p:cNvPr id="7" name="对象 6" hidden="1">
            <a:extLst>
              <a:ext uri="{FF2B5EF4-FFF2-40B4-BE49-F238E27FC236}">
                <a16:creationId xmlns:a16="http://schemas.microsoft.com/office/drawing/2014/main" id="{C81673BA-1D96-8C58-409D-0C14348A0220}"/>
              </a:ext>
            </a:extLst>
          </p:cNvPr>
          <p:cNvGraphicFramePr>
            <a:graphicFrameLocks noChangeAspect="1"/>
          </p:cNvGraphicFramePr>
          <p:nvPr userDrawn="1">
            <p:custDataLst>
              <p:tags r:id="rId16"/>
            </p:custDataLst>
            <p:extLst>
              <p:ext uri="{D42A27DB-BD31-4B8C-83A1-F6EECF244321}">
                <p14:modId xmlns:p14="http://schemas.microsoft.com/office/powerpoint/2010/main" val="39839228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17" imgW="395" imgH="394" progId="TCLayout.ActiveDocument.1">
                  <p:embed/>
                </p:oleObj>
              </mc:Choice>
              <mc:Fallback>
                <p:oleObj name="think-cell 幻灯片" r:id="rId17" imgW="395" imgH="394" progId="TCLayout.ActiveDocument.1">
                  <p:embed/>
                  <p:pic>
                    <p:nvPicPr>
                      <p:cNvPr id="7" name="对象 6" hidden="1">
                        <a:extLst>
                          <a:ext uri="{FF2B5EF4-FFF2-40B4-BE49-F238E27FC236}">
                            <a16:creationId xmlns:a16="http://schemas.microsoft.com/office/drawing/2014/main" id="{51B4AE8A-37CD-C0B4-6699-160ECDB2AC95}"/>
                          </a:ext>
                        </a:extLst>
                      </p:cNvPr>
                      <p:cNvPicPr/>
                      <p:nvPr/>
                    </p:nvPicPr>
                    <p:blipFill>
                      <a:blip r:embed="rId18"/>
                      <a:stretch>
                        <a:fillRect/>
                      </a:stretch>
                    </p:blipFill>
                    <p:spPr>
                      <a:xfrm>
                        <a:off x="1588" y="1588"/>
                        <a:ext cx="1588" cy="1588"/>
                      </a:xfrm>
                      <a:prstGeom prst="rect">
                        <a:avLst/>
                      </a:prstGeom>
                    </p:spPr>
                  </p:pic>
                </p:oleObj>
              </mc:Fallback>
            </mc:AlternateContent>
          </a:graphicData>
        </a:graphic>
      </p:graphicFrame>
      <p:grpSp>
        <p:nvGrpSpPr>
          <p:cNvPr id="8" name="组合 7">
            <a:extLst>
              <a:ext uri="{FF2B5EF4-FFF2-40B4-BE49-F238E27FC236}">
                <a16:creationId xmlns:a16="http://schemas.microsoft.com/office/drawing/2014/main" id="{41FCF941-C338-A999-AA6C-D9EC34A89326}"/>
              </a:ext>
            </a:extLst>
          </p:cNvPr>
          <p:cNvGrpSpPr/>
          <p:nvPr userDrawn="1"/>
        </p:nvGrpSpPr>
        <p:grpSpPr>
          <a:xfrm rot="5400000">
            <a:off x="-2607257" y="2341937"/>
            <a:ext cx="3974294" cy="1240220"/>
            <a:chOff x="1902372" y="4845267"/>
            <a:chExt cx="4677105" cy="1124607"/>
          </a:xfrm>
        </p:grpSpPr>
        <p:sp>
          <p:nvSpPr>
            <p:cNvPr id="9" name="矩形 8">
              <a:extLst>
                <a:ext uri="{FF2B5EF4-FFF2-40B4-BE49-F238E27FC236}">
                  <a16:creationId xmlns:a16="http://schemas.microsoft.com/office/drawing/2014/main" id="{635AA9E9-F8AD-5062-D448-7875C6FD312D}"/>
                </a:ext>
              </a:extLst>
            </p:cNvPr>
            <p:cNvSpPr/>
            <p:nvPr/>
          </p:nvSpPr>
          <p:spPr>
            <a:xfrm>
              <a:off x="1902372" y="4845267"/>
              <a:ext cx="935421" cy="1124607"/>
            </a:xfrm>
            <a:prstGeom prst="rect">
              <a:avLst/>
            </a:prstGeom>
            <a:solidFill>
              <a:srgbClr val="041B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C4BAD37F-5142-A4F9-FB67-F336409ED7D9}"/>
                </a:ext>
              </a:extLst>
            </p:cNvPr>
            <p:cNvSpPr/>
            <p:nvPr/>
          </p:nvSpPr>
          <p:spPr>
            <a:xfrm>
              <a:off x="2837793" y="4845267"/>
              <a:ext cx="935421" cy="1124607"/>
            </a:xfrm>
            <a:prstGeom prst="rect">
              <a:avLst/>
            </a:prstGeom>
            <a:solidFill>
              <a:srgbClr val="0125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10">
              <a:extLst>
                <a:ext uri="{FF2B5EF4-FFF2-40B4-BE49-F238E27FC236}">
                  <a16:creationId xmlns:a16="http://schemas.microsoft.com/office/drawing/2014/main" id="{70BD90D7-0D8B-C901-DEDB-867694633F36}"/>
                </a:ext>
              </a:extLst>
            </p:cNvPr>
            <p:cNvSpPr/>
            <p:nvPr/>
          </p:nvSpPr>
          <p:spPr>
            <a:xfrm>
              <a:off x="5644056" y="4845267"/>
              <a:ext cx="935421" cy="1124607"/>
            </a:xfrm>
            <a:prstGeom prst="rect">
              <a:avLst/>
            </a:prstGeom>
            <a:solidFill>
              <a:srgbClr val="B2D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a:extLst>
                <a:ext uri="{FF2B5EF4-FFF2-40B4-BE49-F238E27FC236}">
                  <a16:creationId xmlns:a16="http://schemas.microsoft.com/office/drawing/2014/main" id="{518E9E62-E731-BA2F-BC3B-701D6843CA71}"/>
                </a:ext>
              </a:extLst>
            </p:cNvPr>
            <p:cNvSpPr/>
            <p:nvPr/>
          </p:nvSpPr>
          <p:spPr>
            <a:xfrm>
              <a:off x="3773214" y="4845267"/>
              <a:ext cx="935421" cy="1124607"/>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3D9D39F8-0CE2-F094-3381-42D198B2C57C}"/>
                </a:ext>
              </a:extLst>
            </p:cNvPr>
            <p:cNvSpPr/>
            <p:nvPr/>
          </p:nvSpPr>
          <p:spPr>
            <a:xfrm>
              <a:off x="4708635" y="4845267"/>
              <a:ext cx="935421" cy="1124607"/>
            </a:xfrm>
            <a:prstGeom prst="rect">
              <a:avLst/>
            </a:prstGeom>
            <a:solidFill>
              <a:srgbClr val="00A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524650183"/>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20.xml"/><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0.xml"/><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8.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0.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0.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A3FED310-950E-9B8D-C267-645DE98E98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236453"/>
            <a:ext cx="12258136" cy="8172091"/>
          </a:xfrm>
          <a:prstGeom prst="rect">
            <a:avLst/>
          </a:prstGeom>
        </p:spPr>
      </p:pic>
      <p:sp>
        <p:nvSpPr>
          <p:cNvPr id="22" name="矩形 21">
            <a:extLst>
              <a:ext uri="{FF2B5EF4-FFF2-40B4-BE49-F238E27FC236}">
                <a16:creationId xmlns:a16="http://schemas.microsoft.com/office/drawing/2014/main" id="{8A785846-42B7-423A-8594-E541A31D730B}"/>
              </a:ext>
            </a:extLst>
          </p:cNvPr>
          <p:cNvSpPr/>
          <p:nvPr/>
        </p:nvSpPr>
        <p:spPr>
          <a:xfrm>
            <a:off x="0" y="0"/>
            <a:ext cx="12192000" cy="6858000"/>
          </a:xfrm>
          <a:prstGeom prst="rect">
            <a:avLst/>
          </a:prstGeom>
          <a:solidFill>
            <a:schemeClr val="bg2">
              <a:lumMod val="7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 name="文本框 24">
            <a:extLst>
              <a:ext uri="{FF2B5EF4-FFF2-40B4-BE49-F238E27FC236}">
                <a16:creationId xmlns:a16="http://schemas.microsoft.com/office/drawing/2014/main" id="{AE4A7CF5-A7A7-4A34-9FB5-CB205A74C1FC}"/>
              </a:ext>
            </a:extLst>
          </p:cNvPr>
          <p:cNvSpPr txBox="1"/>
          <p:nvPr/>
        </p:nvSpPr>
        <p:spPr>
          <a:xfrm>
            <a:off x="0" y="4551791"/>
            <a:ext cx="12192000" cy="1200329"/>
          </a:xfrm>
          <a:prstGeom prst="rect">
            <a:avLst/>
          </a:prstGeom>
          <a:solidFill>
            <a:srgbClr val="012559"/>
          </a:solidFill>
        </p:spPr>
        <p:txBody>
          <a:bodyPr wrap="square" rtlCol="0">
            <a:spAutoFit/>
          </a:bodyPr>
          <a:lstStyle/>
          <a:p>
            <a:r>
              <a:rPr lang="en-US" altLang="zh-CN" sz="3600" dirty="0"/>
              <a:t>        </a:t>
            </a:r>
            <a:r>
              <a:rPr lang="zh-CN" altLang="zh-CN" sz="3600" dirty="0">
                <a:solidFill>
                  <a:schemeClr val="bg1"/>
                </a:solidFill>
              </a:rPr>
              <a:t>基于新一代通信技术的无人机系统群体智能方法综述</a:t>
            </a:r>
            <a:endParaRPr lang="en-US" altLang="zh-CN" sz="3600" dirty="0">
              <a:solidFill>
                <a:schemeClr val="bg1"/>
              </a:solidFill>
            </a:endParaRPr>
          </a:p>
          <a:p>
            <a:r>
              <a:rPr lang="en-US" altLang="zh-CN" sz="3600" dirty="0">
                <a:solidFill>
                  <a:schemeClr val="bg1"/>
                </a:solidFill>
                <a:latin typeface="楷体" panose="02010609060101010101" pitchFamily="49" charset="-122"/>
                <a:ea typeface="楷体" panose="02010609060101010101" pitchFamily="49" charset="-122"/>
              </a:rPr>
              <a:t>                     </a:t>
            </a:r>
            <a:r>
              <a:rPr lang="zh-CN" altLang="en-US" dirty="0">
                <a:solidFill>
                  <a:schemeClr val="bg1"/>
                </a:solidFill>
                <a:latin typeface="楷体" panose="02010609060101010101" pitchFamily="49" charset="-122"/>
                <a:ea typeface="楷体" panose="02010609060101010101" pitchFamily="49" charset="-122"/>
              </a:rPr>
              <a:t>雷子妍 鲁毅东 王昕烨 蔚金伦 赵钦</a:t>
            </a:r>
          </a:p>
        </p:txBody>
      </p:sp>
    </p:spTree>
    <p:extLst>
      <p:ext uri="{BB962C8B-B14F-4D97-AF65-F5344CB8AC3E}">
        <p14:creationId xmlns:p14="http://schemas.microsoft.com/office/powerpoint/2010/main" val="3199952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p:txBody>
          <a:bodyPr>
            <a:normAutofit fontScale="97500" lnSpcReduction="10000"/>
          </a:bodyPr>
          <a:lstStyle/>
          <a:p>
            <a:pPr marL="0" lvl="1" indent="0">
              <a:spcBef>
                <a:spcPts val="1000"/>
              </a:spcBef>
              <a:buNone/>
            </a:pPr>
            <a:r>
              <a:rPr lang="en-US" altLang="zh-CN" sz="2600" b="1" dirty="0">
                <a:latin typeface="楷体" panose="02010609060101010101" pitchFamily="49" charset="-122"/>
                <a:ea typeface="楷体" panose="02010609060101010101" pitchFamily="49" charset="-122"/>
              </a:rPr>
              <a:t>3.2</a:t>
            </a:r>
            <a:r>
              <a:rPr lang="zh-CN" altLang="zh-CN" sz="2600" b="1" dirty="0">
                <a:latin typeface="楷体" panose="02010609060101010101" pitchFamily="49" charset="-122"/>
                <a:ea typeface="楷体" panose="02010609060101010101" pitchFamily="49" charset="-122"/>
              </a:rPr>
              <a:t>基于群体智能的无人机自组网</a:t>
            </a:r>
          </a:p>
          <a:p>
            <a:endParaRPr lang="zh-CN" altLang="en-US" dirty="0"/>
          </a:p>
        </p:txBody>
      </p:sp>
      <p:sp>
        <p:nvSpPr>
          <p:cNvPr id="10" name="矩形 9"/>
          <p:cNvSpPr/>
          <p:nvPr/>
        </p:nvSpPr>
        <p:spPr>
          <a:xfrm>
            <a:off x="266889" y="1048995"/>
            <a:ext cx="6235511" cy="2031325"/>
          </a:xfrm>
          <a:prstGeom prst="rect">
            <a:avLst/>
          </a:prstGeom>
          <a:ln w="19050">
            <a:noFill/>
            <a:prstDash val="lgDashDot"/>
          </a:ln>
        </p:spPr>
        <p:txBody>
          <a:bodyPr wrap="square">
            <a:spAutoFit/>
          </a:bodyPr>
          <a:lstStyle/>
          <a:p>
            <a:pPr marL="285750" indent="-285750">
              <a:buFont typeface="Wingdings" panose="05000000000000000000" pitchFamily="2" charset="2"/>
              <a:buChar char="Ø"/>
            </a:pPr>
            <a:r>
              <a:rPr lang="zh-CN" altLang="zh-CN" b="1" dirty="0">
                <a:latin typeface="楷体" panose="02010609060101010101" pitchFamily="49" charset="-122"/>
                <a:ea typeface="楷体" panose="02010609060101010101" pitchFamily="49" charset="-122"/>
              </a:rPr>
              <a:t>无人机自组网是一种特殊的多无人机结构</a:t>
            </a:r>
            <a:r>
              <a:rPr lang="zh-CN" altLang="zh-CN" dirty="0">
                <a:latin typeface="楷体" panose="02010609060101010101" pitchFamily="49" charset="-122"/>
                <a:ea typeface="楷体" panose="02010609060101010101" pitchFamily="49" charset="-122"/>
              </a:rPr>
              <a:t>，它利用无人机的高移动性，由无人机担当网络节点，其组成的动态自组织网络具有</a:t>
            </a:r>
            <a:r>
              <a:rPr lang="zh-CN" altLang="zh-CN" b="1" dirty="0">
                <a:latin typeface="楷体" panose="02010609060101010101" pitchFamily="49" charset="-122"/>
                <a:ea typeface="楷体" panose="02010609060101010101" pitchFamily="49" charset="-122"/>
              </a:rPr>
              <a:t>顽健性、临时性和自治性</a:t>
            </a:r>
            <a:r>
              <a:rPr lang="zh-CN" altLang="en-US" dirty="0">
                <a:latin typeface="楷体" panose="02010609060101010101" pitchFamily="49" charset="-122"/>
                <a:ea typeface="楷体" panose="02010609060101010101" pitchFamily="49" charset="-122"/>
              </a:rPr>
              <a:t>。</a:t>
            </a:r>
            <a:endParaRPr lang="en-US" altLang="zh-CN" dirty="0">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无人机编队中的协同作业，使网络中的无人机能够采集态势信息并将其传递到主控机，同时还能传输控制指令，以提供</a:t>
            </a:r>
            <a:r>
              <a:rPr lang="zh-CN" altLang="zh-CN" b="1" dirty="0">
                <a:latin typeface="楷体" panose="02010609060101010101" pitchFamily="49" charset="-122"/>
                <a:ea typeface="楷体" panose="02010609060101010101" pitchFamily="49" charset="-122"/>
              </a:rPr>
              <a:t>安全可靠</a:t>
            </a:r>
            <a:r>
              <a:rPr lang="zh-CN" altLang="zh-CN" dirty="0">
                <a:latin typeface="楷体" panose="02010609060101010101" pitchFamily="49" charset="-122"/>
                <a:ea typeface="楷体" panose="02010609060101010101" pitchFamily="49" charset="-122"/>
              </a:rPr>
              <a:t>且</a:t>
            </a:r>
            <a:r>
              <a:rPr lang="zh-CN" altLang="zh-CN" b="1" dirty="0">
                <a:latin typeface="楷体" panose="02010609060101010101" pitchFamily="49" charset="-122"/>
                <a:ea typeface="楷体" panose="02010609060101010101" pitchFamily="49" charset="-122"/>
              </a:rPr>
              <a:t>抗击打能力强</a:t>
            </a:r>
            <a:r>
              <a:rPr lang="zh-CN" altLang="zh-CN" dirty="0">
                <a:latin typeface="楷体" panose="02010609060101010101" pitchFamily="49" charset="-122"/>
                <a:ea typeface="楷体" panose="02010609060101010101" pitchFamily="49" charset="-122"/>
              </a:rPr>
              <a:t>的</a:t>
            </a:r>
            <a:r>
              <a:rPr lang="zh-CN" altLang="zh-CN" b="1" dirty="0">
                <a:latin typeface="楷体" panose="02010609060101010101" pitchFamily="49" charset="-122"/>
                <a:ea typeface="楷体" panose="02010609060101010101" pitchFamily="49" charset="-122"/>
              </a:rPr>
              <a:t>网络通信</a:t>
            </a:r>
            <a:r>
              <a:rPr lang="zh-CN" altLang="zh-CN" dirty="0">
                <a:latin typeface="楷体" panose="02010609060101010101" pitchFamily="49" charset="-122"/>
                <a:ea typeface="楷体" panose="02010609060101010101" pitchFamily="49" charset="-122"/>
              </a:rPr>
              <a:t>，极大提高了无人机的应用价值。</a:t>
            </a:r>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3396" y="1048995"/>
            <a:ext cx="3349852" cy="1485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TextBox 10"/>
          <p:cNvSpPr txBox="1"/>
          <p:nvPr/>
        </p:nvSpPr>
        <p:spPr>
          <a:xfrm>
            <a:off x="7661561" y="2670628"/>
            <a:ext cx="3302507" cy="369332"/>
          </a:xfrm>
          <a:prstGeom prst="rect">
            <a:avLst/>
          </a:prstGeom>
          <a:noFill/>
        </p:spPr>
        <p:txBody>
          <a:bodyPr wrap="none" rtlCol="0">
            <a:spAutoFit/>
          </a:bodyPr>
          <a:lstStyle/>
          <a:p>
            <a:r>
              <a:rPr lang="zh-CN" altLang="en-US" dirty="0">
                <a:latin typeface="楷体" panose="02010609060101010101" pitchFamily="49" charset="-122"/>
                <a:ea typeface="楷体" panose="02010609060101010101" pitchFamily="49" charset="-122"/>
              </a:rPr>
              <a:t>图</a:t>
            </a:r>
            <a:r>
              <a:rPr lang="en-US" altLang="zh-CN" dirty="0">
                <a:latin typeface="楷体" panose="02010609060101010101" pitchFamily="49" charset="-122"/>
                <a:ea typeface="楷体" panose="02010609060101010101" pitchFamily="49" charset="-122"/>
              </a:rPr>
              <a:t>4</a:t>
            </a:r>
            <a:r>
              <a:rPr lang="zh-CN" altLang="en-US" dirty="0">
                <a:latin typeface="楷体" panose="02010609060101010101" pitchFamily="49" charset="-122"/>
                <a:ea typeface="楷体" panose="02010609060101010101" pitchFamily="49" charset="-122"/>
              </a:rPr>
              <a:t>：无人机自组网的拓扑结构</a:t>
            </a:r>
          </a:p>
        </p:txBody>
      </p:sp>
      <p:grpSp>
        <p:nvGrpSpPr>
          <p:cNvPr id="13" name="组合 12">
            <a:extLst>
              <a:ext uri="{FF2B5EF4-FFF2-40B4-BE49-F238E27FC236}">
                <a16:creationId xmlns:a16="http://schemas.microsoft.com/office/drawing/2014/main" id="{FABBE169-1A3E-4C63-AC04-7E8759618613}"/>
              </a:ext>
            </a:extLst>
          </p:cNvPr>
          <p:cNvGrpSpPr/>
          <p:nvPr/>
        </p:nvGrpSpPr>
        <p:grpSpPr>
          <a:xfrm>
            <a:off x="301319" y="3123863"/>
            <a:ext cx="11077881" cy="3847671"/>
            <a:chOff x="6274276" y="784762"/>
            <a:chExt cx="5642422" cy="5763521"/>
          </a:xfrm>
        </p:grpSpPr>
        <p:sp>
          <p:nvSpPr>
            <p:cNvPr id="14" name="矩形: 圆角 1">
              <a:extLst>
                <a:ext uri="{FF2B5EF4-FFF2-40B4-BE49-F238E27FC236}">
                  <a16:creationId xmlns:a16="http://schemas.microsoft.com/office/drawing/2014/main" id="{8D3F646E-755F-4C5B-BD42-5415ECF29C1F}"/>
                </a:ext>
              </a:extLst>
            </p:cNvPr>
            <p:cNvSpPr/>
            <p:nvPr/>
          </p:nvSpPr>
          <p:spPr>
            <a:xfrm>
              <a:off x="6274276" y="1061546"/>
              <a:ext cx="5642421" cy="5486737"/>
            </a:xfrm>
            <a:prstGeom prst="roundRect">
              <a:avLst>
                <a:gd name="adj" fmla="val 2789"/>
              </a:avLst>
            </a:prstGeom>
            <a:noFill/>
            <a:ln w="28575">
              <a:solidFill>
                <a:srgbClr val="B2D1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a:extLst>
                <a:ext uri="{FF2B5EF4-FFF2-40B4-BE49-F238E27FC236}">
                  <a16:creationId xmlns:a16="http://schemas.microsoft.com/office/drawing/2014/main" id="{5C4AE953-A438-499A-974A-B6449BC096BE}"/>
                </a:ext>
              </a:extLst>
            </p:cNvPr>
            <p:cNvGrpSpPr/>
            <p:nvPr/>
          </p:nvGrpSpPr>
          <p:grpSpPr>
            <a:xfrm>
              <a:off x="6582867" y="784762"/>
              <a:ext cx="1923393" cy="476838"/>
              <a:chOff x="6509295" y="784762"/>
              <a:chExt cx="1923393" cy="476838"/>
            </a:xfrm>
          </p:grpSpPr>
          <p:sp>
            <p:nvSpPr>
              <p:cNvPr id="20" name="文本框 10">
                <a:extLst>
                  <a:ext uri="{FF2B5EF4-FFF2-40B4-BE49-F238E27FC236}">
                    <a16:creationId xmlns:a16="http://schemas.microsoft.com/office/drawing/2014/main" id="{27AD4F8F-EE4D-485F-BE44-657D39B00C43}"/>
                  </a:ext>
                </a:extLst>
              </p:cNvPr>
              <p:cNvSpPr txBox="1"/>
              <p:nvPr/>
            </p:nvSpPr>
            <p:spPr>
              <a:xfrm>
                <a:off x="6509295" y="784762"/>
                <a:ext cx="1923393" cy="436256"/>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i="1" dirty="0">
                    <a:solidFill>
                      <a:srgbClr val="0158A5"/>
                    </a:solidFill>
                    <a:latin typeface="华文楷体" panose="02010600040101010101" charset="-122"/>
                    <a:ea typeface="华文楷体" panose="02010600040101010101" charset="-122"/>
                  </a:rPr>
                  <a:t>相关研究</a:t>
                </a:r>
              </a:p>
            </p:txBody>
          </p:sp>
          <p:pic>
            <p:nvPicPr>
              <p:cNvPr id="21" name="图形 6" descr="客户评价 纯色填充">
                <a:extLst>
                  <a:ext uri="{FF2B5EF4-FFF2-40B4-BE49-F238E27FC236}">
                    <a16:creationId xmlns:a16="http://schemas.microsoft.com/office/drawing/2014/main" id="{4583DA21-2B9A-40AC-9805-BFDDD398816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09295" y="861490"/>
                <a:ext cx="400110" cy="400110"/>
              </a:xfrm>
              <a:prstGeom prst="rect">
                <a:avLst/>
              </a:prstGeom>
            </p:spPr>
          </p:pic>
        </p:grpSp>
        <p:sp>
          <p:nvSpPr>
            <p:cNvPr id="16" name="文本框 11">
              <a:extLst>
                <a:ext uri="{FF2B5EF4-FFF2-40B4-BE49-F238E27FC236}">
                  <a16:creationId xmlns:a16="http://schemas.microsoft.com/office/drawing/2014/main" id="{21CC070C-C22C-47F9-B520-63B77F272F78}"/>
                </a:ext>
              </a:extLst>
            </p:cNvPr>
            <p:cNvSpPr txBox="1"/>
            <p:nvPr/>
          </p:nvSpPr>
          <p:spPr>
            <a:xfrm>
              <a:off x="6274276" y="1920002"/>
              <a:ext cx="5642422" cy="968155"/>
            </a:xfrm>
            <a:prstGeom prst="rect">
              <a:avLst/>
            </a:prstGeom>
            <a:noFill/>
          </p:spPr>
          <p:txBody>
            <a:bodyPr wrap="square">
              <a:spAutoFit/>
            </a:bodyPr>
            <a:lstStyle/>
            <a:p>
              <a:r>
                <a:rPr lang="en-US" altLang="zh-CN" dirty="0" err="1">
                  <a:latin typeface="楷体" panose="02010609060101010101" pitchFamily="49" charset="-122"/>
                  <a:ea typeface="楷体" panose="02010609060101010101" pitchFamily="49" charset="-122"/>
                </a:rPr>
                <a:t>Khare</a:t>
              </a:r>
              <a:r>
                <a:rPr lang="en-US" altLang="zh-CN" dirty="0">
                  <a:latin typeface="楷体" panose="02010609060101010101" pitchFamily="49" charset="-122"/>
                  <a:ea typeface="楷体" panose="02010609060101010101" pitchFamily="49" charset="-122"/>
                </a:rPr>
                <a:t> V</a:t>
              </a:r>
              <a:r>
                <a:rPr lang="zh-CN" altLang="en-US" dirty="0">
                  <a:latin typeface="楷体" panose="02010609060101010101" pitchFamily="49" charset="-122"/>
                  <a:ea typeface="楷体" panose="02010609060101010101" pitchFamily="49" charset="-122"/>
                </a:rPr>
                <a:t>等</a:t>
              </a:r>
              <a:r>
                <a:rPr lang="zh-CN" altLang="zh-CN" dirty="0">
                  <a:latin typeface="楷体" panose="02010609060101010101" pitchFamily="49" charset="-122"/>
                  <a:ea typeface="楷体" panose="02010609060101010101" pitchFamily="49" charset="-122"/>
                </a:rPr>
                <a:t>提出了一个基于</a:t>
              </a:r>
              <a:r>
                <a:rPr lang="zh-CN" altLang="zh-CN" b="1" dirty="0">
                  <a:latin typeface="楷体" panose="02010609060101010101" pitchFamily="49" charset="-122"/>
                  <a:ea typeface="楷体" panose="02010609060101010101" pitchFamily="49" charset="-122"/>
                </a:rPr>
                <a:t>鸟群编队</a:t>
              </a:r>
              <a:r>
                <a:rPr lang="zh-CN" altLang="zh-CN" dirty="0">
                  <a:latin typeface="楷体" panose="02010609060101010101" pitchFamily="49" charset="-122"/>
                  <a:ea typeface="楷体" panose="02010609060101010101" pitchFamily="49" charset="-122"/>
                </a:rPr>
                <a:t>的无人机控制模型，实验结果表明，该模型可用于实现无人机之间理想的</a:t>
              </a:r>
              <a:r>
                <a:rPr lang="zh-CN" altLang="zh-CN" b="1" dirty="0">
                  <a:latin typeface="楷体" panose="02010609060101010101" pitchFamily="49" charset="-122"/>
                  <a:ea typeface="楷体" panose="02010609060101010101" pitchFamily="49" charset="-122"/>
                </a:rPr>
                <a:t>自组织和分工</a:t>
              </a:r>
              <a:r>
                <a:rPr lang="zh-CN" altLang="zh-CN" dirty="0">
                  <a:latin typeface="楷体" panose="02010609060101010101" pitchFamily="49" charset="-122"/>
                  <a:ea typeface="楷体" panose="02010609060101010101" pitchFamily="49" charset="-122"/>
                </a:rPr>
                <a:t>，从而达到</a:t>
              </a:r>
              <a:r>
                <a:rPr lang="zh-CN" altLang="zh-CN" b="1" dirty="0">
                  <a:latin typeface="楷体" panose="02010609060101010101" pitchFamily="49" charset="-122"/>
                  <a:ea typeface="楷体" panose="02010609060101010101" pitchFamily="49" charset="-122"/>
                </a:rPr>
                <a:t>搜索</a:t>
              </a:r>
              <a:r>
                <a:rPr lang="zh-CN" altLang="zh-CN" dirty="0">
                  <a:latin typeface="楷体" panose="02010609060101010101" pitchFamily="49" charset="-122"/>
                  <a:ea typeface="楷体" panose="02010609060101010101" pitchFamily="49" charset="-122"/>
                </a:rPr>
                <a:t>无人机的目的。</a:t>
              </a:r>
            </a:p>
          </p:txBody>
        </p:sp>
        <p:sp>
          <p:nvSpPr>
            <p:cNvPr id="17" name="文本框 13">
              <a:extLst>
                <a:ext uri="{FF2B5EF4-FFF2-40B4-BE49-F238E27FC236}">
                  <a16:creationId xmlns:a16="http://schemas.microsoft.com/office/drawing/2014/main" id="{064BD357-A033-4271-A786-DC376A42231F}"/>
                </a:ext>
              </a:extLst>
            </p:cNvPr>
            <p:cNvSpPr txBox="1"/>
            <p:nvPr/>
          </p:nvSpPr>
          <p:spPr>
            <a:xfrm>
              <a:off x="6274277" y="4196308"/>
              <a:ext cx="5642421" cy="1375862"/>
            </a:xfrm>
            <a:prstGeom prst="rect">
              <a:avLst/>
            </a:prstGeom>
            <a:noFill/>
          </p:spPr>
          <p:txBody>
            <a:bodyPr wrap="square">
              <a:spAutoFit/>
            </a:bodyPr>
            <a:lstStyle/>
            <a:p>
              <a:r>
                <a:rPr lang="zh-CN" altLang="en-US" dirty="0">
                  <a:latin typeface="楷体" panose="02010609060101010101" pitchFamily="49" charset="-122"/>
                  <a:ea typeface="楷体" panose="02010609060101010101" pitchFamily="49" charset="-122"/>
                </a:rPr>
                <a:t>有学者</a:t>
              </a:r>
              <a:r>
                <a:rPr lang="zh-CN" altLang="zh-CN" dirty="0">
                  <a:latin typeface="楷体" panose="02010609060101010101" pitchFamily="49" charset="-122"/>
                  <a:ea typeface="楷体" panose="02010609060101010101" pitchFamily="49" charset="-122"/>
                </a:rPr>
                <a:t>尝试借助有效的聚类方案，解决人机自组网中由于有限的电池资源和移动性导致的路由不稳定问题，所提出的</a:t>
              </a:r>
              <a:r>
                <a:rPr lang="zh-CN" altLang="zh-CN" b="1" dirty="0">
                  <a:latin typeface="楷体" panose="02010609060101010101" pitchFamily="49" charset="-122"/>
                  <a:ea typeface="楷体" panose="02010609060101010101" pitchFamily="49" charset="-122"/>
                </a:rPr>
                <a:t>混合萤火虫优化和山群混合机制</a:t>
              </a:r>
              <a:r>
                <a:rPr lang="zh-CN" altLang="zh-CN" dirty="0">
                  <a:latin typeface="楷体" panose="02010609060101010101" pitchFamily="49" charset="-122"/>
                  <a:ea typeface="楷体" panose="02010609060101010101" pitchFamily="49" charset="-122"/>
                </a:rPr>
                <a:t>使用能量感知簇形成和完成簇头选举，实现了高效通信；同时，证明了该算法在构建时间、能耗、集群寿命和交付成功概率上有一定的优势。</a:t>
              </a:r>
              <a:endParaRPr lang="zh-CN" altLang="en-US" dirty="0">
                <a:latin typeface="楷体" panose="02010609060101010101" pitchFamily="49" charset="-122"/>
                <a:ea typeface="楷体" panose="02010609060101010101" pitchFamily="49" charset="-122"/>
              </a:endParaRPr>
            </a:p>
          </p:txBody>
        </p:sp>
        <p:sp>
          <p:nvSpPr>
            <p:cNvPr id="18" name="文本框 10">
              <a:extLst>
                <a:ext uri="{FF2B5EF4-FFF2-40B4-BE49-F238E27FC236}">
                  <a16:creationId xmlns:a16="http://schemas.microsoft.com/office/drawing/2014/main" id="{1FD3079B-7E54-442D-9CEB-0FDA5B951BB4}"/>
                </a:ext>
              </a:extLst>
            </p:cNvPr>
            <p:cNvSpPr txBox="1"/>
            <p:nvPr/>
          </p:nvSpPr>
          <p:spPr>
            <a:xfrm>
              <a:off x="6317828" y="1366770"/>
              <a:ext cx="4467685" cy="553231"/>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u="sng" dirty="0">
                  <a:solidFill>
                    <a:srgbClr val="00A1E1"/>
                  </a:solidFill>
                  <a:latin typeface="华文楷体" panose="02010600040101010101" charset="-122"/>
                  <a:ea typeface="华文楷体" panose="02010600040101010101" charset="-122"/>
                </a:rPr>
                <a:t>基于鸟群编队的无人机自组织与分工</a:t>
              </a:r>
            </a:p>
          </p:txBody>
        </p:sp>
        <p:sp>
          <p:nvSpPr>
            <p:cNvPr id="19" name="文本框 10">
              <a:extLst>
                <a:ext uri="{FF2B5EF4-FFF2-40B4-BE49-F238E27FC236}">
                  <a16:creationId xmlns:a16="http://schemas.microsoft.com/office/drawing/2014/main" id="{E4083BE6-EA08-4C65-8F20-036DD41FACCE}"/>
                </a:ext>
              </a:extLst>
            </p:cNvPr>
            <p:cNvSpPr txBox="1"/>
            <p:nvPr/>
          </p:nvSpPr>
          <p:spPr>
            <a:xfrm>
              <a:off x="6274277" y="3699247"/>
              <a:ext cx="5304968" cy="553231"/>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u="sng" dirty="0">
                  <a:solidFill>
                    <a:srgbClr val="00A1E1"/>
                  </a:solidFill>
                  <a:latin typeface="华文楷体" panose="02010600040101010101" charset="-122"/>
                  <a:ea typeface="华文楷体" panose="02010600040101010101" charset="-122"/>
                </a:rPr>
                <a:t>混合萤火虫优化和山群混合机制</a:t>
              </a:r>
            </a:p>
          </p:txBody>
        </p:sp>
      </p:grpSp>
    </p:spTree>
    <p:extLst>
      <p:ext uri="{BB962C8B-B14F-4D97-AF65-F5344CB8AC3E}">
        <p14:creationId xmlns:p14="http://schemas.microsoft.com/office/powerpoint/2010/main" val="30898664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p:txBody>
          <a:bodyPr>
            <a:normAutofit fontScale="97500" lnSpcReduction="10000"/>
          </a:bodyPr>
          <a:lstStyle/>
          <a:p>
            <a:r>
              <a:rPr lang="en-US" altLang="zh-CN" b="1" dirty="0">
                <a:latin typeface="楷体" panose="02010609060101010101" pitchFamily="49" charset="-122"/>
                <a:ea typeface="楷体" panose="02010609060101010101" pitchFamily="49" charset="-122"/>
              </a:rPr>
              <a:t>3.3 </a:t>
            </a:r>
            <a:r>
              <a:rPr lang="zh-CN" altLang="zh-CN" dirty="0"/>
              <a:t>基于群体智能的无人机轨迹规划</a:t>
            </a:r>
            <a:endParaRPr lang="zh-CN" altLang="en-US" dirty="0"/>
          </a:p>
          <a:p>
            <a:endParaRPr lang="zh-CN" altLang="en-US" dirty="0"/>
          </a:p>
        </p:txBody>
      </p:sp>
      <p:sp>
        <p:nvSpPr>
          <p:cNvPr id="2" name="矩形 1"/>
          <p:cNvSpPr/>
          <p:nvPr/>
        </p:nvSpPr>
        <p:spPr>
          <a:xfrm>
            <a:off x="222912" y="2355217"/>
            <a:ext cx="5598042" cy="1200329"/>
          </a:xfrm>
          <a:prstGeom prst="rect">
            <a:avLst/>
          </a:prstGeom>
        </p:spPr>
        <p:txBody>
          <a:bodyPr wrap="square">
            <a:spAutoFit/>
          </a:bodyPr>
          <a:lstStyle/>
          <a:p>
            <a:pPr marL="285750" indent="-285750">
              <a:buFont typeface="Wingdings" panose="05000000000000000000" pitchFamily="2" charset="2"/>
              <a:buChar char="Ø"/>
            </a:pPr>
            <a:r>
              <a:rPr lang="zh-CN" altLang="zh-CN" b="1" dirty="0">
                <a:latin typeface="楷体" panose="02010609060101010101" pitchFamily="49" charset="-122"/>
                <a:ea typeface="楷体" panose="02010609060101010101" pitchFamily="49" charset="-122"/>
              </a:rPr>
              <a:t>深度强化学习</a:t>
            </a:r>
            <a:r>
              <a:rPr lang="zh-CN" altLang="zh-CN" dirty="0">
                <a:latin typeface="楷体" panose="02010609060101010101" pitchFamily="49" charset="-122"/>
                <a:ea typeface="楷体" panose="02010609060101010101" pitchFamily="49" charset="-122"/>
              </a:rPr>
              <a:t>规划无人机的轨迹，这对算法实现的</a:t>
            </a:r>
            <a:r>
              <a:rPr lang="zh-CN" altLang="zh-CN" b="1" dirty="0">
                <a:latin typeface="楷体" panose="02010609060101010101" pitchFamily="49" charset="-122"/>
                <a:ea typeface="楷体" panose="02010609060101010101" pitchFamily="49" charset="-122"/>
              </a:rPr>
              <a:t>硬件设施</a:t>
            </a:r>
            <a:r>
              <a:rPr lang="zh-CN" altLang="zh-CN" dirty="0">
                <a:latin typeface="楷体" panose="02010609060101010101" pitchFamily="49" charset="-122"/>
                <a:ea typeface="楷体" panose="02010609060101010101" pitchFamily="49" charset="-122"/>
              </a:rPr>
              <a:t>提出了高要求。</a:t>
            </a:r>
            <a:endParaRPr lang="en-US" altLang="zh-CN" dirty="0">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使用</a:t>
            </a:r>
            <a:r>
              <a:rPr lang="zh-CN" altLang="zh-CN" b="1" dirty="0">
                <a:latin typeface="楷体" panose="02010609060101010101" pitchFamily="49" charset="-122"/>
                <a:ea typeface="楷体" panose="02010609060101010101" pitchFamily="49" charset="-122"/>
              </a:rPr>
              <a:t>群体智能算法</a:t>
            </a:r>
            <a:r>
              <a:rPr lang="zh-CN" altLang="zh-CN" dirty="0">
                <a:latin typeface="楷体" panose="02010609060101010101" pitchFamily="49" charset="-122"/>
                <a:ea typeface="楷体" panose="02010609060101010101" pitchFamily="49" charset="-122"/>
              </a:rPr>
              <a:t>对于计算性能的要求要远远低于使用深度强化学习。</a:t>
            </a:r>
          </a:p>
        </p:txBody>
      </p:sp>
      <p:sp>
        <p:nvSpPr>
          <p:cNvPr id="16" name="矩形 15"/>
          <p:cNvSpPr/>
          <p:nvPr/>
        </p:nvSpPr>
        <p:spPr>
          <a:xfrm>
            <a:off x="222912" y="971512"/>
            <a:ext cx="11388517" cy="646331"/>
          </a:xfrm>
          <a:prstGeom prst="rect">
            <a:avLst/>
          </a:prstGeom>
          <a:ln w="19050">
            <a:solidFill>
              <a:srgbClr val="0158A5"/>
            </a:solidFill>
            <a:prstDash val="dashDot"/>
          </a:ln>
        </p:spPr>
        <p:txBody>
          <a:bodyPr wrap="square">
            <a:spAutoFit/>
          </a:bodyPr>
          <a:lstStyle/>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无人机机载能量</a:t>
            </a:r>
            <a:r>
              <a:rPr lang="zh-CN" altLang="en-US" dirty="0">
                <a:latin typeface="楷体" panose="02010609060101010101" pitchFamily="49" charset="-122"/>
                <a:ea typeface="楷体" panose="02010609060101010101" pitchFamily="49" charset="-122"/>
              </a:rPr>
              <a:t>有限</a:t>
            </a:r>
            <a:r>
              <a:rPr lang="zh-CN" altLang="zh-CN" dirty="0">
                <a:latin typeface="楷体" panose="02010609060101010101" pitchFamily="49" charset="-122"/>
                <a:ea typeface="楷体" panose="02010609060101010101" pitchFamily="49" charset="-122"/>
              </a:rPr>
              <a:t>，需要对</a:t>
            </a:r>
            <a:r>
              <a:rPr lang="zh-CN" altLang="zh-CN" b="1" dirty="0">
                <a:solidFill>
                  <a:srgbClr val="0158A5"/>
                </a:solidFill>
                <a:latin typeface="楷体" panose="02010609060101010101" pitchFamily="49" charset="-122"/>
                <a:ea typeface="楷体" panose="02010609060101010101" pitchFamily="49" charset="-122"/>
              </a:rPr>
              <a:t>无人机的轨迹</a:t>
            </a:r>
            <a:r>
              <a:rPr lang="zh-CN" altLang="zh-CN" dirty="0">
                <a:latin typeface="楷体" panose="02010609060101010101" pitchFamily="49" charset="-122"/>
                <a:ea typeface="楷体" panose="02010609060101010101" pitchFamily="49" charset="-122"/>
              </a:rPr>
              <a:t>进行合理的设计调度</a:t>
            </a:r>
          </a:p>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无人机的飞行和部署往往容易受到地形障碍或是雷达等限制，</a:t>
            </a:r>
            <a:r>
              <a:rPr lang="zh-CN" altLang="zh-CN" b="1" dirty="0">
                <a:solidFill>
                  <a:srgbClr val="0158A5"/>
                </a:solidFill>
                <a:latin typeface="楷体" panose="02010609060101010101" pitchFamily="49" charset="-122"/>
                <a:ea typeface="楷体" panose="02010609060101010101" pitchFamily="49" charset="-122"/>
              </a:rPr>
              <a:t>无人机避障</a:t>
            </a:r>
            <a:r>
              <a:rPr lang="zh-CN" altLang="zh-CN" dirty="0">
                <a:latin typeface="楷体" panose="02010609060101010101" pitchFamily="49" charset="-122"/>
                <a:ea typeface="楷体" panose="02010609060101010101" pitchFamily="49" charset="-122"/>
              </a:rPr>
              <a:t>问题</a:t>
            </a:r>
            <a:r>
              <a:rPr lang="zh-CN" altLang="en-US" dirty="0">
                <a:latin typeface="楷体" panose="02010609060101010101" pitchFamily="49" charset="-122"/>
                <a:ea typeface="楷体" panose="02010609060101010101" pitchFamily="49" charset="-122"/>
              </a:rPr>
              <a:t>备受关注</a:t>
            </a:r>
            <a:r>
              <a:rPr lang="zh-CN" altLang="zh-CN" dirty="0">
                <a:latin typeface="楷体" panose="02010609060101010101" pitchFamily="49" charset="-122"/>
                <a:ea typeface="楷体" panose="02010609060101010101" pitchFamily="49" charset="-122"/>
              </a:rPr>
              <a:t>。</a:t>
            </a:r>
          </a:p>
        </p:txBody>
      </p:sp>
      <p:grpSp>
        <p:nvGrpSpPr>
          <p:cNvPr id="17" name="组合 16">
            <a:extLst>
              <a:ext uri="{FF2B5EF4-FFF2-40B4-BE49-F238E27FC236}">
                <a16:creationId xmlns:a16="http://schemas.microsoft.com/office/drawing/2014/main" id="{CF2DB3F2-6C08-4A6D-9E28-0B5E33D8EAD3}"/>
              </a:ext>
            </a:extLst>
          </p:cNvPr>
          <p:cNvGrpSpPr/>
          <p:nvPr/>
        </p:nvGrpSpPr>
        <p:grpSpPr>
          <a:xfrm>
            <a:off x="222912" y="1810699"/>
            <a:ext cx="2726670" cy="400110"/>
            <a:chOff x="547370" y="1856075"/>
            <a:chExt cx="2726670" cy="400110"/>
          </a:xfrm>
        </p:grpSpPr>
        <p:sp>
          <p:nvSpPr>
            <p:cNvPr id="18" name="矩形 17">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1</a:t>
              </a:r>
            </a:p>
          </p:txBody>
        </p:sp>
        <p:sp>
          <p:nvSpPr>
            <p:cNvPr id="19" name="文本框 5">
              <a:extLst>
                <a:ext uri="{FF2B5EF4-FFF2-40B4-BE49-F238E27FC236}">
                  <a16:creationId xmlns:a16="http://schemas.microsoft.com/office/drawing/2014/main" id="{5ACD2239-0874-4F30-BB78-59417975549B}"/>
                </a:ext>
              </a:extLst>
            </p:cNvPr>
            <p:cNvSpPr txBox="1"/>
            <p:nvPr/>
          </p:nvSpPr>
          <p:spPr>
            <a:xfrm>
              <a:off x="781050" y="1856075"/>
              <a:ext cx="2492990"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sz="2000" dirty="0">
                  <a:latin typeface="楷体" panose="02010609060101010101" pitchFamily="49" charset="-122"/>
                  <a:ea typeface="楷体" panose="02010609060101010101" pitchFamily="49" charset="-122"/>
                </a:rPr>
                <a:t>无障碍限制轨迹规划</a:t>
              </a:r>
              <a:endParaRPr lang="zh-CN" altLang="en-US" sz="2000" b="1" dirty="0">
                <a:solidFill>
                  <a:srgbClr val="0158A5"/>
                </a:solidFill>
                <a:latin typeface="楷体" panose="02010609060101010101" pitchFamily="49" charset="-122"/>
                <a:ea typeface="楷体" panose="02010609060101010101" pitchFamily="49" charset="-122"/>
              </a:endParaRPr>
            </a:p>
          </p:txBody>
        </p:sp>
      </p:grpSp>
      <p:grpSp>
        <p:nvGrpSpPr>
          <p:cNvPr id="20" name="组合 19">
            <a:extLst>
              <a:ext uri="{FF2B5EF4-FFF2-40B4-BE49-F238E27FC236}">
                <a16:creationId xmlns:a16="http://schemas.microsoft.com/office/drawing/2014/main" id="{FABBE169-1A3E-4C63-AC04-7E8759618613}"/>
              </a:ext>
            </a:extLst>
          </p:cNvPr>
          <p:cNvGrpSpPr/>
          <p:nvPr/>
        </p:nvGrpSpPr>
        <p:grpSpPr>
          <a:xfrm>
            <a:off x="5850148" y="1628218"/>
            <a:ext cx="5920938" cy="4961268"/>
            <a:chOff x="6245657" y="861490"/>
            <a:chExt cx="5671040" cy="5686793"/>
          </a:xfrm>
        </p:grpSpPr>
        <p:sp>
          <p:nvSpPr>
            <p:cNvPr id="21" name="矩形: 圆角 1">
              <a:extLst>
                <a:ext uri="{FF2B5EF4-FFF2-40B4-BE49-F238E27FC236}">
                  <a16:creationId xmlns:a16="http://schemas.microsoft.com/office/drawing/2014/main" id="{8D3F646E-755F-4C5B-BD42-5415ECF29C1F}"/>
                </a:ext>
              </a:extLst>
            </p:cNvPr>
            <p:cNvSpPr/>
            <p:nvPr/>
          </p:nvSpPr>
          <p:spPr>
            <a:xfrm>
              <a:off x="6274276" y="1061545"/>
              <a:ext cx="5642421" cy="5486738"/>
            </a:xfrm>
            <a:prstGeom prst="roundRect">
              <a:avLst>
                <a:gd name="adj" fmla="val 2789"/>
              </a:avLst>
            </a:prstGeom>
            <a:noFill/>
            <a:ln w="28575">
              <a:solidFill>
                <a:srgbClr val="B2D1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a:extLst>
                <a:ext uri="{FF2B5EF4-FFF2-40B4-BE49-F238E27FC236}">
                  <a16:creationId xmlns:a16="http://schemas.microsoft.com/office/drawing/2014/main" id="{5C4AE953-A438-499A-974A-B6449BC096BE}"/>
                </a:ext>
              </a:extLst>
            </p:cNvPr>
            <p:cNvGrpSpPr/>
            <p:nvPr/>
          </p:nvGrpSpPr>
          <p:grpSpPr>
            <a:xfrm>
              <a:off x="6582867" y="861490"/>
              <a:ext cx="1923393" cy="436256"/>
              <a:chOff x="6509295" y="861490"/>
              <a:chExt cx="1923393" cy="436256"/>
            </a:xfrm>
          </p:grpSpPr>
          <p:sp>
            <p:nvSpPr>
              <p:cNvPr id="27" name="文本框 10">
                <a:extLst>
                  <a:ext uri="{FF2B5EF4-FFF2-40B4-BE49-F238E27FC236}">
                    <a16:creationId xmlns:a16="http://schemas.microsoft.com/office/drawing/2014/main" id="{27AD4F8F-EE4D-485F-BE44-657D39B00C43}"/>
                  </a:ext>
                </a:extLst>
              </p:cNvPr>
              <p:cNvSpPr txBox="1"/>
              <p:nvPr/>
            </p:nvSpPr>
            <p:spPr>
              <a:xfrm>
                <a:off x="6509295" y="861490"/>
                <a:ext cx="1923393" cy="436256"/>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i="1" dirty="0">
                    <a:solidFill>
                      <a:srgbClr val="0158A5"/>
                    </a:solidFill>
                    <a:latin typeface="华文楷体" panose="02010600040101010101" charset="-122"/>
                    <a:ea typeface="华文楷体" panose="02010600040101010101" charset="-122"/>
                  </a:rPr>
                  <a:t>相关研究</a:t>
                </a:r>
              </a:p>
            </p:txBody>
          </p:sp>
          <p:pic>
            <p:nvPicPr>
              <p:cNvPr id="28" name="图形 6" descr="客户评价 纯色填充">
                <a:extLst>
                  <a:ext uri="{FF2B5EF4-FFF2-40B4-BE49-F238E27FC236}">
                    <a16:creationId xmlns:a16="http://schemas.microsoft.com/office/drawing/2014/main" id="{4583DA21-2B9A-40AC-9805-BFDDD398816C}"/>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09295" y="861490"/>
                <a:ext cx="400110" cy="400110"/>
              </a:xfrm>
              <a:prstGeom prst="rect">
                <a:avLst/>
              </a:prstGeom>
            </p:spPr>
          </p:pic>
        </p:grpSp>
        <p:sp>
          <p:nvSpPr>
            <p:cNvPr id="23" name="文本框 11">
              <a:extLst>
                <a:ext uri="{FF2B5EF4-FFF2-40B4-BE49-F238E27FC236}">
                  <a16:creationId xmlns:a16="http://schemas.microsoft.com/office/drawing/2014/main" id="{21CC070C-C22C-47F9-B520-63B77F272F78}"/>
                </a:ext>
              </a:extLst>
            </p:cNvPr>
            <p:cNvSpPr txBox="1"/>
            <p:nvPr/>
          </p:nvSpPr>
          <p:spPr>
            <a:xfrm>
              <a:off x="6274274" y="1643386"/>
              <a:ext cx="5642422" cy="1693369"/>
            </a:xfrm>
            <a:prstGeom prst="rect">
              <a:avLst/>
            </a:prstGeom>
            <a:noFill/>
          </p:spPr>
          <p:txBody>
            <a:bodyPr wrap="square">
              <a:spAutoFit/>
            </a:bodyPr>
            <a:lstStyle/>
            <a:p>
              <a:r>
                <a:rPr lang="zh-CN" altLang="en-US" dirty="0">
                  <a:latin typeface="楷体" panose="02010609060101010101" pitchFamily="49" charset="-122"/>
                  <a:ea typeface="楷体" panose="02010609060101010101" pitchFamily="49" charset="-122"/>
                </a:rPr>
                <a:t>王颖等</a:t>
              </a:r>
              <a:r>
                <a:rPr lang="zh-CN" altLang="zh-CN" dirty="0">
                  <a:latin typeface="楷体" panose="02010609060101010101" pitchFamily="49" charset="-122"/>
                  <a:ea typeface="楷体" panose="02010609060101010101" pitchFamily="49" charset="-122"/>
                </a:rPr>
                <a:t>结合</a:t>
              </a:r>
              <a:r>
                <a:rPr lang="zh-CN" altLang="zh-CN" b="1" dirty="0">
                  <a:latin typeface="楷体" panose="02010609060101010101" pitchFamily="49" charset="-122"/>
                  <a:ea typeface="楷体" panose="02010609060101010101" pitchFamily="49" charset="-122"/>
                </a:rPr>
                <a:t>果蝇优化算法与蝙蝠算法</a:t>
              </a:r>
              <a:r>
                <a:rPr lang="zh-CN" altLang="zh-CN" dirty="0">
                  <a:latin typeface="楷体" panose="02010609060101010101" pitchFamily="49" charset="-122"/>
                  <a:ea typeface="楷体" panose="02010609060101010101" pitchFamily="49" charset="-122"/>
                </a:rPr>
                <a:t>提高算法的局部搜索能力，克服了传统人工巡查方式效率低、成本高、存在盲区等缺点。</a:t>
              </a:r>
              <a:endParaRPr lang="en-US" altLang="zh-CN"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王洪礼等</a:t>
              </a:r>
              <a:r>
                <a:rPr lang="zh-CN" altLang="zh-CN" dirty="0">
                  <a:latin typeface="楷体" panose="02010609060101010101" pitchFamily="49" charset="-122"/>
                  <a:ea typeface="楷体" panose="02010609060101010101" pitchFamily="49" charset="-122"/>
                </a:rPr>
                <a:t>创新性地将</a:t>
              </a:r>
              <a:r>
                <a:rPr lang="zh-CN" altLang="zh-CN" b="1" dirty="0">
                  <a:latin typeface="楷体" panose="02010609060101010101" pitchFamily="49" charset="-122"/>
                  <a:ea typeface="楷体" panose="02010609060101010101" pitchFamily="49" charset="-122"/>
                </a:rPr>
                <a:t>自适应差分算法与博弈理论</a:t>
              </a:r>
              <a:r>
                <a:rPr lang="zh-CN" altLang="zh-CN" dirty="0">
                  <a:latin typeface="楷体" panose="02010609060101010101" pitchFamily="49" charset="-122"/>
                  <a:ea typeface="楷体" panose="02010609060101010101" pitchFamily="49" charset="-122"/>
                </a:rPr>
                <a:t>相结合，提出了融合纳什均衡的</a:t>
              </a:r>
              <a:r>
                <a:rPr lang="en-US" altLang="zh-CN" dirty="0">
                  <a:latin typeface="楷体" panose="02010609060101010101" pitchFamily="49" charset="-122"/>
                  <a:ea typeface="楷体" panose="02010609060101010101" pitchFamily="49" charset="-122"/>
                </a:rPr>
                <a:t>ADE</a:t>
              </a:r>
              <a:r>
                <a:rPr lang="zh-CN" altLang="zh-CN" dirty="0">
                  <a:latin typeface="楷体" panose="02010609060101010101" pitchFamily="49" charset="-122"/>
                  <a:ea typeface="楷体" panose="02010609060101010101" pitchFamily="49" charset="-122"/>
                </a:rPr>
                <a:t>方法</a:t>
              </a:r>
              <a:r>
                <a:rPr lang="zh-CN" altLang="en-US" dirty="0">
                  <a:latin typeface="楷体" panose="02010609060101010101" pitchFamily="49" charset="-122"/>
                  <a:ea typeface="楷体" panose="02010609060101010101" pitchFamily="49" charset="-122"/>
                </a:rPr>
                <a:t>。</a:t>
              </a:r>
              <a:endParaRPr lang="zh-CN" altLang="zh-CN" dirty="0">
                <a:latin typeface="楷体" panose="02010609060101010101" pitchFamily="49" charset="-122"/>
                <a:ea typeface="楷体" panose="02010609060101010101" pitchFamily="49" charset="-122"/>
              </a:endParaRPr>
            </a:p>
          </p:txBody>
        </p:sp>
        <p:sp>
          <p:nvSpPr>
            <p:cNvPr id="24" name="文本框 13">
              <a:extLst>
                <a:ext uri="{FF2B5EF4-FFF2-40B4-BE49-F238E27FC236}">
                  <a16:creationId xmlns:a16="http://schemas.microsoft.com/office/drawing/2014/main" id="{064BD357-A033-4271-A786-DC376A42231F}"/>
                </a:ext>
              </a:extLst>
            </p:cNvPr>
            <p:cNvSpPr txBox="1"/>
            <p:nvPr/>
          </p:nvSpPr>
          <p:spPr>
            <a:xfrm>
              <a:off x="6274275" y="4073274"/>
              <a:ext cx="5642421" cy="2328382"/>
            </a:xfrm>
            <a:prstGeom prst="rect">
              <a:avLst/>
            </a:prstGeom>
            <a:noFill/>
          </p:spPr>
          <p:txBody>
            <a:bodyPr wrap="square">
              <a:spAutoFit/>
            </a:bodyPr>
            <a:lstStyle/>
            <a:p>
              <a:r>
                <a:rPr lang="en-US" altLang="zh-CN" dirty="0" err="1">
                  <a:latin typeface="楷体" panose="02010609060101010101" pitchFamily="49" charset="-122"/>
                  <a:ea typeface="楷体" panose="02010609060101010101" pitchFamily="49" charset="-122"/>
                </a:rPr>
                <a:t>Chambari</a:t>
              </a:r>
              <a:r>
                <a:rPr lang="en-US" altLang="zh-CN" dirty="0">
                  <a:latin typeface="楷体" panose="02010609060101010101" pitchFamily="49" charset="-122"/>
                  <a:ea typeface="楷体" panose="02010609060101010101" pitchFamily="49" charset="-122"/>
                </a:rPr>
                <a:t> S</a:t>
              </a:r>
              <a:r>
                <a:rPr lang="zh-CN" altLang="en-US" dirty="0">
                  <a:latin typeface="楷体" panose="02010609060101010101" pitchFamily="49" charset="-122"/>
                  <a:ea typeface="楷体" panose="02010609060101010101" pitchFamily="49" charset="-122"/>
                </a:rPr>
                <a:t>等</a:t>
              </a:r>
              <a:r>
                <a:rPr lang="zh-CN" altLang="zh-CN" dirty="0">
                  <a:latin typeface="楷体" panose="02010609060101010101" pitchFamily="49" charset="-122"/>
                  <a:ea typeface="楷体" panose="02010609060101010101" pitchFamily="49" charset="-122"/>
                </a:rPr>
                <a:t>研究了无人机路径规划方法的应用，以避免在</a:t>
              </a:r>
              <a:r>
                <a:rPr lang="zh-CN" altLang="zh-CN" b="1" dirty="0">
                  <a:latin typeface="楷体" panose="02010609060101010101" pitchFamily="49" charset="-122"/>
                  <a:ea typeface="楷体" panose="02010609060101010101" pitchFamily="49" charset="-122"/>
                </a:rPr>
                <a:t>城市环境中与静态和动态障碍物</a:t>
              </a:r>
              <a:r>
                <a:rPr lang="zh-CN" altLang="zh-CN" dirty="0">
                  <a:latin typeface="楷体" panose="02010609060101010101" pitchFamily="49" charset="-122"/>
                  <a:ea typeface="楷体" panose="02010609060101010101" pitchFamily="49" charset="-122"/>
                </a:rPr>
                <a:t>发生碰撞。采用基于</a:t>
              </a:r>
              <a:r>
                <a:rPr lang="en-US" altLang="zh-CN" dirty="0">
                  <a:latin typeface="楷体" panose="02010609060101010101" pitchFamily="49" charset="-122"/>
                  <a:ea typeface="楷体" panose="02010609060101010101" pitchFamily="49" charset="-122"/>
                </a:rPr>
                <a:t>A*</a:t>
              </a:r>
              <a:r>
                <a:rPr lang="zh-CN" altLang="zh-CN" dirty="0">
                  <a:latin typeface="楷体" panose="02010609060101010101" pitchFamily="49" charset="-122"/>
                  <a:ea typeface="楷体" panose="02010609060101010101" pitchFamily="49" charset="-122"/>
                </a:rPr>
                <a:t>算法辅助的差分进化算法进行全局路径规划，并使用两个城市数据集进行了一系列实验。</a:t>
              </a:r>
              <a:endParaRPr lang="en-US" altLang="zh-CN" dirty="0">
                <a:latin typeface="楷体" panose="02010609060101010101" pitchFamily="49" charset="-122"/>
                <a:ea typeface="楷体" panose="02010609060101010101" pitchFamily="49" charset="-122"/>
              </a:endParaRPr>
            </a:p>
            <a:p>
              <a:r>
                <a:rPr lang="en-US" altLang="zh-CN" dirty="0" err="1">
                  <a:latin typeface="楷体" panose="02010609060101010101" pitchFamily="49" charset="-122"/>
                  <a:ea typeface="楷体" panose="02010609060101010101" pitchFamily="49" charset="-122"/>
                </a:rPr>
                <a:t>Nikolos</a:t>
              </a:r>
              <a:r>
                <a:rPr lang="en-US" altLang="zh-CN" dirty="0">
                  <a:latin typeface="楷体" panose="02010609060101010101" pitchFamily="49" charset="-122"/>
                  <a:ea typeface="楷体" panose="02010609060101010101" pitchFamily="49" charset="-122"/>
                </a:rPr>
                <a:t> I</a:t>
              </a:r>
              <a:r>
                <a:rPr lang="zh-CN" altLang="en-US" dirty="0">
                  <a:latin typeface="楷体" panose="02010609060101010101" pitchFamily="49" charset="-122"/>
                  <a:ea typeface="楷体" panose="02010609060101010101" pitchFamily="49" charset="-122"/>
                </a:rPr>
                <a:t>等</a:t>
              </a:r>
              <a:r>
                <a:rPr lang="zh-CN" altLang="zh-CN" dirty="0">
                  <a:latin typeface="楷体" panose="02010609060101010101" pitchFamily="49" charset="-122"/>
                  <a:ea typeface="楷体" panose="02010609060101010101" pitchFamily="49" charset="-122"/>
                </a:rPr>
                <a:t>基于进化算法框架，结合了对经典遗传算法特征进行修改后的育种遗传算法，设计了在</a:t>
              </a:r>
              <a:r>
                <a:rPr lang="zh-CN" altLang="zh-CN" b="1" dirty="0">
                  <a:latin typeface="楷体" panose="02010609060101010101" pitchFamily="49" charset="-122"/>
                  <a:ea typeface="楷体" panose="02010609060101010101" pitchFamily="49" charset="-122"/>
                </a:rPr>
                <a:t>三维崎岖地形环境</a:t>
              </a:r>
              <a:r>
                <a:rPr lang="zh-CN" altLang="zh-CN" dirty="0">
                  <a:latin typeface="楷体" panose="02010609060101010101" pitchFamily="49" charset="-122"/>
                  <a:ea typeface="楷体" panose="02010609060101010101" pitchFamily="49" charset="-122"/>
                </a:rPr>
                <a:t>中无人机自主导航的离线</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在线路径规划器。</a:t>
              </a:r>
            </a:p>
          </p:txBody>
        </p:sp>
        <p:sp>
          <p:nvSpPr>
            <p:cNvPr id="25" name="文本框 10">
              <a:extLst>
                <a:ext uri="{FF2B5EF4-FFF2-40B4-BE49-F238E27FC236}">
                  <a16:creationId xmlns:a16="http://schemas.microsoft.com/office/drawing/2014/main" id="{1FD3079B-7E54-442D-9CEB-0FDA5B951BB4}"/>
                </a:ext>
              </a:extLst>
            </p:cNvPr>
            <p:cNvSpPr txBox="1"/>
            <p:nvPr/>
          </p:nvSpPr>
          <p:spPr>
            <a:xfrm>
              <a:off x="6317828" y="1287024"/>
              <a:ext cx="4467685" cy="423342"/>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u="sng" dirty="0">
                  <a:solidFill>
                    <a:srgbClr val="00A1E1"/>
                  </a:solidFill>
                  <a:latin typeface="华文楷体" panose="02010600040101010101" charset="-122"/>
                  <a:ea typeface="华文楷体" panose="02010600040101010101" charset="-122"/>
                </a:rPr>
                <a:t>无障碍限制轨迹规划</a:t>
              </a:r>
            </a:p>
          </p:txBody>
        </p:sp>
        <p:sp>
          <p:nvSpPr>
            <p:cNvPr id="26" name="文本框 10">
              <a:extLst>
                <a:ext uri="{FF2B5EF4-FFF2-40B4-BE49-F238E27FC236}">
                  <a16:creationId xmlns:a16="http://schemas.microsoft.com/office/drawing/2014/main" id="{E4083BE6-EA08-4C65-8F20-036DD41FACCE}"/>
                </a:ext>
              </a:extLst>
            </p:cNvPr>
            <p:cNvSpPr txBox="1"/>
            <p:nvPr/>
          </p:nvSpPr>
          <p:spPr>
            <a:xfrm>
              <a:off x="6245657" y="3497859"/>
              <a:ext cx="5304967" cy="423342"/>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u="sng" dirty="0">
                  <a:solidFill>
                    <a:srgbClr val="00A1E1"/>
                  </a:solidFill>
                  <a:latin typeface="华文楷体" panose="02010600040101010101" charset="-122"/>
                  <a:ea typeface="华文楷体" panose="02010600040101010101" charset="-122"/>
                </a:rPr>
                <a:t>有障碍限制轨迹规划</a:t>
              </a:r>
            </a:p>
          </p:txBody>
        </p:sp>
      </p:grpSp>
      <p:grpSp>
        <p:nvGrpSpPr>
          <p:cNvPr id="29" name="组合 28">
            <a:extLst>
              <a:ext uri="{FF2B5EF4-FFF2-40B4-BE49-F238E27FC236}">
                <a16:creationId xmlns:a16="http://schemas.microsoft.com/office/drawing/2014/main" id="{CF2DB3F2-6C08-4A6D-9E28-0B5E33D8EAD3}"/>
              </a:ext>
            </a:extLst>
          </p:cNvPr>
          <p:cNvGrpSpPr/>
          <p:nvPr/>
        </p:nvGrpSpPr>
        <p:grpSpPr>
          <a:xfrm>
            <a:off x="222912" y="3796008"/>
            <a:ext cx="2726670" cy="400110"/>
            <a:chOff x="547370" y="1856075"/>
            <a:chExt cx="2726670" cy="400110"/>
          </a:xfrm>
        </p:grpSpPr>
        <p:sp>
          <p:nvSpPr>
            <p:cNvPr id="30" name="矩形 29">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2</a:t>
              </a:r>
            </a:p>
          </p:txBody>
        </p:sp>
        <p:sp>
          <p:nvSpPr>
            <p:cNvPr id="31" name="文本框 5">
              <a:extLst>
                <a:ext uri="{FF2B5EF4-FFF2-40B4-BE49-F238E27FC236}">
                  <a16:creationId xmlns:a16="http://schemas.microsoft.com/office/drawing/2014/main" id="{5ACD2239-0874-4F30-BB78-59417975549B}"/>
                </a:ext>
              </a:extLst>
            </p:cNvPr>
            <p:cNvSpPr txBox="1"/>
            <p:nvPr/>
          </p:nvSpPr>
          <p:spPr>
            <a:xfrm>
              <a:off x="781050" y="1856075"/>
              <a:ext cx="2492990"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dirty="0">
                  <a:latin typeface="楷体" panose="02010609060101010101" pitchFamily="49" charset="-122"/>
                  <a:ea typeface="楷体" panose="02010609060101010101" pitchFamily="49" charset="-122"/>
                </a:rPr>
                <a:t>有障碍</a:t>
              </a:r>
              <a:r>
                <a:rPr lang="zh-CN" altLang="zh-CN" sz="2000" dirty="0">
                  <a:latin typeface="楷体" panose="02010609060101010101" pitchFamily="49" charset="-122"/>
                  <a:ea typeface="楷体" panose="02010609060101010101" pitchFamily="49" charset="-122"/>
                </a:rPr>
                <a:t>限制轨迹规划</a:t>
              </a:r>
              <a:endParaRPr lang="zh-CN" altLang="en-US" sz="2000" b="1" dirty="0">
                <a:solidFill>
                  <a:srgbClr val="0158A5"/>
                </a:solidFill>
                <a:latin typeface="楷体" panose="02010609060101010101" pitchFamily="49" charset="-122"/>
                <a:ea typeface="楷体" panose="02010609060101010101" pitchFamily="49" charset="-122"/>
              </a:endParaRPr>
            </a:p>
          </p:txBody>
        </p:sp>
      </p:grpSp>
      <p:sp>
        <p:nvSpPr>
          <p:cNvPr id="32" name="矩形 31"/>
          <p:cNvSpPr/>
          <p:nvPr/>
        </p:nvSpPr>
        <p:spPr>
          <a:xfrm>
            <a:off x="222912" y="4432214"/>
            <a:ext cx="5598042" cy="1200329"/>
          </a:xfrm>
          <a:prstGeom prst="rect">
            <a:avLst/>
          </a:prstGeom>
        </p:spPr>
        <p:txBody>
          <a:bodyPr wrap="square">
            <a:spAutoFit/>
          </a:bodyPr>
          <a:lstStyle/>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实际场景中往往受到障碍物的制约，考虑有障碍的无人机飞行场景是必然趋势。</a:t>
            </a:r>
            <a:endParaRPr lang="en-US" altLang="zh-CN" dirty="0">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群体智能算法在解决问题时不必考虑约束的干扰，</a:t>
            </a:r>
            <a:r>
              <a:rPr lang="zh-CN" altLang="en-US" dirty="0">
                <a:latin typeface="楷体" panose="02010609060101010101" pitchFamily="49" charset="-122"/>
                <a:ea typeface="楷体" panose="02010609060101010101" pitchFamily="49" charset="-122"/>
              </a:rPr>
              <a:t>适合</a:t>
            </a:r>
            <a:r>
              <a:rPr lang="zh-CN" altLang="zh-CN" dirty="0">
                <a:latin typeface="楷体" panose="02010609060101010101" pitchFamily="49" charset="-122"/>
                <a:ea typeface="楷体" panose="02010609060101010101" pitchFamily="49" charset="-122"/>
              </a:rPr>
              <a:t>有障碍限制的场景</a:t>
            </a:r>
            <a:r>
              <a:rPr lang="zh-CN" altLang="en-US" dirty="0">
                <a:latin typeface="楷体" panose="02010609060101010101" pitchFamily="49" charset="-122"/>
                <a:ea typeface="楷体" panose="02010609060101010101" pitchFamily="49" charset="-122"/>
              </a:rPr>
              <a:t>。</a:t>
            </a:r>
            <a:endParaRPr lang="zh-CN" altLang="zh-CN"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2089915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p:txBody>
          <a:bodyPr>
            <a:normAutofit fontScale="97500" lnSpcReduction="10000"/>
          </a:bodyPr>
          <a:lstStyle/>
          <a:p>
            <a:pPr marL="0" lvl="1" indent="0">
              <a:spcBef>
                <a:spcPts val="1000"/>
              </a:spcBef>
              <a:buNone/>
            </a:pPr>
            <a:r>
              <a:rPr lang="en-US" altLang="zh-CN" sz="2600" b="1" dirty="0">
                <a:latin typeface="楷体" panose="02010609060101010101" pitchFamily="49" charset="-122"/>
                <a:ea typeface="楷体" panose="02010609060101010101" pitchFamily="49" charset="-122"/>
              </a:rPr>
              <a:t>3.4 </a:t>
            </a:r>
            <a:r>
              <a:rPr lang="zh-CN" altLang="zh-CN" sz="2600" b="1" dirty="0">
                <a:latin typeface="楷体" panose="02010609060101010101" pitchFamily="49" charset="-122"/>
                <a:ea typeface="楷体" panose="02010609060101010101" pitchFamily="49" charset="-122"/>
              </a:rPr>
              <a:t> 基于群体智能的无人机智能决策</a:t>
            </a:r>
          </a:p>
          <a:p>
            <a:endParaRPr lang="zh-CN" altLang="en-US" dirty="0"/>
          </a:p>
        </p:txBody>
      </p:sp>
      <p:sp>
        <p:nvSpPr>
          <p:cNvPr id="16" name="矩形 15"/>
          <p:cNvSpPr/>
          <p:nvPr/>
        </p:nvSpPr>
        <p:spPr>
          <a:xfrm>
            <a:off x="222912" y="878475"/>
            <a:ext cx="11388517" cy="923330"/>
          </a:xfrm>
          <a:prstGeom prst="rect">
            <a:avLst/>
          </a:prstGeom>
          <a:ln w="19050">
            <a:solidFill>
              <a:srgbClr val="0158A5"/>
            </a:solidFill>
            <a:prstDash val="dashDot"/>
          </a:ln>
        </p:spPr>
        <p:txBody>
          <a:bodyPr wrap="square">
            <a:spAutoFit/>
          </a:bodyPr>
          <a:lstStyle/>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无论是无人机无线通信、无人机自组网还是无人机轨迹规划，都需要</a:t>
            </a:r>
            <a:r>
              <a:rPr lang="zh-CN" altLang="zh-CN" b="1" dirty="0">
                <a:solidFill>
                  <a:srgbClr val="0158A5"/>
                </a:solidFill>
                <a:latin typeface="楷体" panose="02010609060101010101" pitchFamily="49" charset="-122"/>
                <a:ea typeface="楷体" panose="02010609060101010101" pitchFamily="49" charset="-122"/>
              </a:rPr>
              <a:t>中心化计算平台或分布式计算平台进行决策控制</a:t>
            </a:r>
            <a:r>
              <a:rPr lang="zh-CN" altLang="en-US" dirty="0">
                <a:latin typeface="楷体" panose="02010609060101010101" pitchFamily="49" charset="-122"/>
                <a:ea typeface="楷体" panose="02010609060101010101" pitchFamily="49" charset="-122"/>
              </a:rPr>
              <a:t>，意义重大。</a:t>
            </a:r>
            <a:endParaRPr lang="en-US" altLang="zh-CN" dirty="0">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智能决策在无人机的</a:t>
            </a:r>
            <a:r>
              <a:rPr lang="zh-CN" altLang="zh-CN" b="1" dirty="0">
                <a:solidFill>
                  <a:srgbClr val="0158A5"/>
                </a:solidFill>
                <a:latin typeface="楷体" panose="02010609060101010101" pitchFamily="49" charset="-122"/>
                <a:ea typeface="楷体" panose="02010609060101010101" pitchFamily="49" charset="-122"/>
              </a:rPr>
              <a:t>现实应用</a:t>
            </a:r>
            <a:r>
              <a:rPr lang="zh-CN" altLang="zh-CN" dirty="0">
                <a:latin typeface="楷体" panose="02010609060101010101" pitchFamily="49" charset="-122"/>
                <a:ea typeface="楷体" panose="02010609060101010101" pitchFamily="49" charset="-122"/>
              </a:rPr>
              <a:t>主要包括</a:t>
            </a:r>
            <a:r>
              <a:rPr lang="zh-CN" altLang="zh-CN" b="1" dirty="0">
                <a:solidFill>
                  <a:srgbClr val="0158A5"/>
                </a:solidFill>
                <a:latin typeface="楷体" panose="02010609060101010101" pitchFamily="49" charset="-122"/>
                <a:ea typeface="楷体" panose="02010609060101010101" pitchFamily="49" charset="-122"/>
              </a:rPr>
              <a:t>无人机群体战斗和任务评估、复杂任务调度以及群体管理和决策执行</a:t>
            </a:r>
            <a:r>
              <a:rPr lang="zh-CN" altLang="zh-CN" dirty="0">
                <a:latin typeface="楷体" panose="02010609060101010101" pitchFamily="49" charset="-122"/>
                <a:ea typeface="楷体" panose="02010609060101010101" pitchFamily="49" charset="-122"/>
              </a:rPr>
              <a:t>。</a:t>
            </a:r>
            <a:endParaRPr lang="zh-CN" altLang="en-US" dirty="0">
              <a:latin typeface="楷体" panose="02010609060101010101" pitchFamily="49" charset="-122"/>
              <a:ea typeface="楷体" panose="02010609060101010101" pitchFamily="49" charset="-122"/>
            </a:endParaRPr>
          </a:p>
        </p:txBody>
      </p:sp>
      <p:grpSp>
        <p:nvGrpSpPr>
          <p:cNvPr id="20" name="组合 19">
            <a:extLst>
              <a:ext uri="{FF2B5EF4-FFF2-40B4-BE49-F238E27FC236}">
                <a16:creationId xmlns:a16="http://schemas.microsoft.com/office/drawing/2014/main" id="{FABBE169-1A3E-4C63-AC04-7E8759618613}"/>
              </a:ext>
            </a:extLst>
          </p:cNvPr>
          <p:cNvGrpSpPr/>
          <p:nvPr/>
        </p:nvGrpSpPr>
        <p:grpSpPr>
          <a:xfrm>
            <a:off x="5500914" y="1818516"/>
            <a:ext cx="6270172" cy="4770969"/>
            <a:chOff x="6274274" y="861490"/>
            <a:chExt cx="5642423" cy="5686793"/>
          </a:xfrm>
        </p:grpSpPr>
        <p:sp>
          <p:nvSpPr>
            <p:cNvPr id="21" name="矩形: 圆角 1">
              <a:extLst>
                <a:ext uri="{FF2B5EF4-FFF2-40B4-BE49-F238E27FC236}">
                  <a16:creationId xmlns:a16="http://schemas.microsoft.com/office/drawing/2014/main" id="{8D3F646E-755F-4C5B-BD42-5415ECF29C1F}"/>
                </a:ext>
              </a:extLst>
            </p:cNvPr>
            <p:cNvSpPr/>
            <p:nvPr/>
          </p:nvSpPr>
          <p:spPr>
            <a:xfrm>
              <a:off x="6274276" y="1061545"/>
              <a:ext cx="5642421" cy="5486738"/>
            </a:xfrm>
            <a:prstGeom prst="roundRect">
              <a:avLst>
                <a:gd name="adj" fmla="val 2789"/>
              </a:avLst>
            </a:prstGeom>
            <a:noFill/>
            <a:ln w="28575">
              <a:solidFill>
                <a:srgbClr val="B2D1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a:extLst>
                <a:ext uri="{FF2B5EF4-FFF2-40B4-BE49-F238E27FC236}">
                  <a16:creationId xmlns:a16="http://schemas.microsoft.com/office/drawing/2014/main" id="{5C4AE953-A438-499A-974A-B6449BC096BE}"/>
                </a:ext>
              </a:extLst>
            </p:cNvPr>
            <p:cNvGrpSpPr/>
            <p:nvPr/>
          </p:nvGrpSpPr>
          <p:grpSpPr>
            <a:xfrm>
              <a:off x="6582867" y="861490"/>
              <a:ext cx="1923393" cy="436256"/>
              <a:chOff x="6509295" y="861490"/>
              <a:chExt cx="1923393" cy="436256"/>
            </a:xfrm>
          </p:grpSpPr>
          <p:sp>
            <p:nvSpPr>
              <p:cNvPr id="27" name="文本框 10">
                <a:extLst>
                  <a:ext uri="{FF2B5EF4-FFF2-40B4-BE49-F238E27FC236}">
                    <a16:creationId xmlns:a16="http://schemas.microsoft.com/office/drawing/2014/main" id="{27AD4F8F-EE4D-485F-BE44-657D39B00C43}"/>
                  </a:ext>
                </a:extLst>
              </p:cNvPr>
              <p:cNvSpPr txBox="1"/>
              <p:nvPr/>
            </p:nvSpPr>
            <p:spPr>
              <a:xfrm>
                <a:off x="6509295" y="861490"/>
                <a:ext cx="1923393" cy="436256"/>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i="1" dirty="0">
                    <a:solidFill>
                      <a:srgbClr val="0158A5"/>
                    </a:solidFill>
                    <a:latin typeface="华文楷体" panose="02010600040101010101" charset="-122"/>
                    <a:ea typeface="华文楷体" panose="02010600040101010101" charset="-122"/>
                  </a:rPr>
                  <a:t>相关研究</a:t>
                </a:r>
              </a:p>
            </p:txBody>
          </p:sp>
          <p:pic>
            <p:nvPicPr>
              <p:cNvPr id="28" name="图形 6" descr="客户评价 纯色填充">
                <a:extLst>
                  <a:ext uri="{FF2B5EF4-FFF2-40B4-BE49-F238E27FC236}">
                    <a16:creationId xmlns:a16="http://schemas.microsoft.com/office/drawing/2014/main" id="{4583DA21-2B9A-40AC-9805-BFDDD398816C}"/>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09295" y="861490"/>
                <a:ext cx="400110" cy="400110"/>
              </a:xfrm>
              <a:prstGeom prst="rect">
                <a:avLst/>
              </a:prstGeom>
            </p:spPr>
          </p:pic>
        </p:grpSp>
        <p:sp>
          <p:nvSpPr>
            <p:cNvPr id="23" name="文本框 11">
              <a:extLst>
                <a:ext uri="{FF2B5EF4-FFF2-40B4-BE49-F238E27FC236}">
                  <a16:creationId xmlns:a16="http://schemas.microsoft.com/office/drawing/2014/main" id="{21CC070C-C22C-47F9-B520-63B77F272F78}"/>
                </a:ext>
              </a:extLst>
            </p:cNvPr>
            <p:cNvSpPr txBox="1"/>
            <p:nvPr/>
          </p:nvSpPr>
          <p:spPr>
            <a:xfrm>
              <a:off x="6274274" y="1643386"/>
              <a:ext cx="5642422" cy="1760912"/>
            </a:xfrm>
            <a:prstGeom prst="rect">
              <a:avLst/>
            </a:prstGeom>
            <a:noFill/>
          </p:spPr>
          <p:txBody>
            <a:bodyPr wrap="square">
              <a:spAutoFit/>
            </a:bodyPr>
            <a:lstStyle/>
            <a:p>
              <a:r>
                <a:rPr lang="zh-CN" altLang="en-US" dirty="0">
                  <a:latin typeface="楷体" panose="02010609060101010101" pitchFamily="49" charset="-122"/>
                  <a:ea typeface="楷体" panose="02010609060101010101" pitchFamily="49" charset="-122"/>
                </a:rPr>
                <a:t>李世豪等</a:t>
              </a:r>
              <a:r>
                <a:rPr lang="zh-CN" altLang="zh-CN" dirty="0">
                  <a:latin typeface="楷体" panose="02010609060101010101" pitchFamily="49" charset="-122"/>
                  <a:ea typeface="楷体" panose="02010609060101010101" pitchFamily="49" charset="-122"/>
                </a:rPr>
                <a:t>将博弈论模型和直觉模糊集结合，对无人机的</a:t>
              </a:r>
              <a:r>
                <a:rPr lang="zh-CN" altLang="zh-CN" b="1" dirty="0">
                  <a:latin typeface="楷体" panose="02010609060101010101" pitchFamily="49" charset="-122"/>
                  <a:ea typeface="楷体" panose="02010609060101010101" pitchFamily="49" charset="-122"/>
                </a:rPr>
                <a:t>机动可选方案进</a:t>
              </a:r>
              <a:r>
                <a:rPr lang="zh-CN" altLang="zh-CN" dirty="0">
                  <a:latin typeface="楷体" panose="02010609060101010101" pitchFamily="49" charset="-122"/>
                  <a:ea typeface="楷体" panose="02010609060101010101" pitchFamily="49" charset="-122"/>
                </a:rPr>
                <a:t>行直觉模糊多属性评估，并提出了满足直觉模糊全序关系下的纳什均衡条件，建立了求解不确定环境下纳什均衡的规划模型；同时，采用改进的差分进化算法对模型求解，使无人机能在不确定环境下做出正确决策。</a:t>
              </a:r>
            </a:p>
          </p:txBody>
        </p:sp>
        <p:sp>
          <p:nvSpPr>
            <p:cNvPr id="24" name="文本框 13">
              <a:extLst>
                <a:ext uri="{FF2B5EF4-FFF2-40B4-BE49-F238E27FC236}">
                  <a16:creationId xmlns:a16="http://schemas.microsoft.com/office/drawing/2014/main" id="{064BD357-A033-4271-A786-DC376A42231F}"/>
                </a:ext>
              </a:extLst>
            </p:cNvPr>
            <p:cNvSpPr txBox="1"/>
            <p:nvPr/>
          </p:nvSpPr>
          <p:spPr>
            <a:xfrm>
              <a:off x="6274275" y="4029936"/>
              <a:ext cx="5642421" cy="1430741"/>
            </a:xfrm>
            <a:prstGeom prst="rect">
              <a:avLst/>
            </a:prstGeom>
            <a:noFill/>
          </p:spPr>
          <p:txBody>
            <a:bodyPr wrap="square">
              <a:spAutoFit/>
            </a:bodyPr>
            <a:lstStyle/>
            <a:p>
              <a:r>
                <a:rPr lang="en-US" altLang="zh-CN" dirty="0">
                  <a:latin typeface="楷体" panose="02010609060101010101" pitchFamily="49" charset="-122"/>
                  <a:ea typeface="楷体" panose="02010609060101010101" pitchFamily="49" charset="-122"/>
                </a:rPr>
                <a:t>Kim H</a:t>
              </a:r>
              <a:r>
                <a:rPr lang="zh-CN" altLang="en-US" dirty="0">
                  <a:latin typeface="楷体" panose="02010609060101010101" pitchFamily="49" charset="-122"/>
                  <a:ea typeface="楷体" panose="02010609060101010101" pitchFamily="49" charset="-122"/>
                </a:rPr>
                <a:t>等</a:t>
              </a:r>
              <a:r>
                <a:rPr lang="zh-CN" altLang="zh-CN" dirty="0">
                  <a:latin typeface="楷体" panose="02010609060101010101" pitchFamily="49" charset="-122"/>
                  <a:ea typeface="楷体" panose="02010609060101010101" pitchFamily="49" charset="-122"/>
                </a:rPr>
                <a:t>考虑了无人机群的</a:t>
              </a:r>
              <a:r>
                <a:rPr lang="zh-CN" altLang="zh-CN" b="1" dirty="0">
                  <a:latin typeface="楷体" panose="02010609060101010101" pitchFamily="49" charset="-122"/>
                  <a:ea typeface="楷体" panose="02010609060101010101" pitchFamily="49" charset="-122"/>
                </a:rPr>
                <a:t>任务分配场景</a:t>
              </a:r>
              <a:r>
                <a:rPr lang="zh-CN" altLang="zh-CN" dirty="0">
                  <a:latin typeface="楷体" panose="02010609060101010101" pitchFamily="49" charset="-122"/>
                  <a:ea typeface="楷体" panose="02010609060101010101" pitchFamily="49" charset="-122"/>
                </a:rPr>
                <a:t>，提出了一种适用于无人机群的在线分散任务分配算法，该方法分为</a:t>
              </a:r>
              <a:r>
                <a:rPr lang="en-US" altLang="zh-CN" dirty="0">
                  <a:latin typeface="楷体" panose="02010609060101010101" pitchFamily="49" charset="-122"/>
                  <a:ea typeface="楷体" panose="02010609060101010101" pitchFamily="49" charset="-122"/>
                </a:rPr>
                <a:t>2</a:t>
              </a:r>
              <a:r>
                <a:rPr lang="zh-CN" altLang="zh-CN" dirty="0">
                  <a:latin typeface="楷体" panose="02010609060101010101" pitchFamily="49" charset="-122"/>
                  <a:ea typeface="楷体" panose="02010609060101010101" pitchFamily="49" charset="-122"/>
                </a:rPr>
                <a:t>个阶段，每个阶段采用基于一对一通信的遗传算法和协商策略，实现了分散任务分配，可以应用于传感范围和通信受限的动态环境。</a:t>
              </a:r>
              <a:endParaRPr lang="zh-CN" altLang="zh-CN" sz="1400" dirty="0">
                <a:latin typeface="楷体" panose="02010609060101010101" pitchFamily="49" charset="-122"/>
                <a:ea typeface="楷体" panose="02010609060101010101" pitchFamily="49" charset="-122"/>
              </a:endParaRPr>
            </a:p>
          </p:txBody>
        </p:sp>
        <p:sp>
          <p:nvSpPr>
            <p:cNvPr id="25" name="文本框 10">
              <a:extLst>
                <a:ext uri="{FF2B5EF4-FFF2-40B4-BE49-F238E27FC236}">
                  <a16:creationId xmlns:a16="http://schemas.microsoft.com/office/drawing/2014/main" id="{1FD3079B-7E54-442D-9CEB-0FDA5B951BB4}"/>
                </a:ext>
              </a:extLst>
            </p:cNvPr>
            <p:cNvSpPr txBox="1"/>
            <p:nvPr/>
          </p:nvSpPr>
          <p:spPr>
            <a:xfrm>
              <a:off x="6317828" y="1287024"/>
              <a:ext cx="4467685" cy="440228"/>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u="sng" dirty="0">
                  <a:solidFill>
                    <a:srgbClr val="00A1E1"/>
                  </a:solidFill>
                  <a:latin typeface="华文楷体" panose="02010600040101010101" charset="-122"/>
                  <a:ea typeface="华文楷体" panose="02010600040101010101" charset="-122"/>
                </a:rPr>
                <a:t>直觉模糊多属性评估</a:t>
              </a:r>
            </a:p>
          </p:txBody>
        </p:sp>
        <p:sp>
          <p:nvSpPr>
            <p:cNvPr id="26" name="文本框 10">
              <a:extLst>
                <a:ext uri="{FF2B5EF4-FFF2-40B4-BE49-F238E27FC236}">
                  <a16:creationId xmlns:a16="http://schemas.microsoft.com/office/drawing/2014/main" id="{E4083BE6-EA08-4C65-8F20-036DD41FACCE}"/>
                </a:ext>
              </a:extLst>
            </p:cNvPr>
            <p:cNvSpPr txBox="1"/>
            <p:nvPr/>
          </p:nvSpPr>
          <p:spPr>
            <a:xfrm>
              <a:off x="6274276" y="3564291"/>
              <a:ext cx="5304967" cy="440228"/>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u="sng" dirty="0">
                  <a:solidFill>
                    <a:srgbClr val="00A1E1"/>
                  </a:solidFill>
                  <a:latin typeface="华文楷体" panose="02010600040101010101" charset="-122"/>
                  <a:ea typeface="华文楷体" panose="02010600040101010101" charset="-122"/>
                </a:rPr>
                <a:t>在线分散任务分配</a:t>
              </a:r>
            </a:p>
          </p:txBody>
        </p:sp>
      </p:grpSp>
      <p:sp>
        <p:nvSpPr>
          <p:cNvPr id="6" name="TextBox 5"/>
          <p:cNvSpPr txBox="1"/>
          <p:nvPr/>
        </p:nvSpPr>
        <p:spPr>
          <a:xfrm>
            <a:off x="1509485" y="6097560"/>
            <a:ext cx="2815772" cy="369332"/>
          </a:xfrm>
          <a:prstGeom prst="rect">
            <a:avLst/>
          </a:prstGeom>
          <a:noFill/>
        </p:spPr>
        <p:txBody>
          <a:bodyPr wrap="square" rtlCol="0">
            <a:spAutoFit/>
          </a:bodyPr>
          <a:lstStyle/>
          <a:p>
            <a:r>
              <a:rPr lang="zh-CN" altLang="en-US" dirty="0">
                <a:latin typeface="楷体" panose="02010609060101010101" pitchFamily="49" charset="-122"/>
                <a:ea typeface="楷体" panose="02010609060101010101" pitchFamily="49" charset="-122"/>
              </a:rPr>
              <a:t>图</a:t>
            </a:r>
            <a:r>
              <a:rPr lang="en-US" altLang="zh-CN" dirty="0">
                <a:latin typeface="楷体" panose="02010609060101010101" pitchFamily="49" charset="-122"/>
                <a:ea typeface="楷体" panose="02010609060101010101" pitchFamily="49" charset="-122"/>
              </a:rPr>
              <a:t>5</a:t>
            </a:r>
            <a:r>
              <a:rPr lang="zh-CN" altLang="en-US" dirty="0">
                <a:latin typeface="楷体" panose="02010609060101010101" pitchFamily="49" charset="-122"/>
                <a:ea typeface="楷体" panose="02010609060101010101" pitchFamily="49" charset="-122"/>
              </a:rPr>
              <a:t>：无人机战斗集群</a:t>
            </a:r>
          </a:p>
        </p:txBody>
      </p:sp>
      <p:pic>
        <p:nvPicPr>
          <p:cNvPr id="14338" name="Picture 2" descr="https://t11.baidu.com/it/u=2396650387,4024628782&amp;fm=173&amp;app=25&amp;f=JPEG?w=640&amp;h=384&amp;s=24E0F1164B5874C20CDDC5DE0300A0B3"/>
          <p:cNvPicPr>
            <a:picLocks noChangeAspect="1" noChangeArrowheads="1"/>
          </p:cNvPicPr>
          <p:nvPr/>
        </p:nvPicPr>
        <p:blipFill rotWithShape="1">
          <a:blip r:embed="rId4">
            <a:extLst>
              <a:ext uri="{28A0092B-C50C-407E-A947-70E740481C1C}">
                <a14:useLocalDpi xmlns:a14="http://schemas.microsoft.com/office/drawing/2010/main" val="0"/>
              </a:ext>
            </a:extLst>
          </a:blip>
          <a:srcRect r="10876" b="10657"/>
          <a:stretch/>
        </p:blipFill>
        <p:spPr bwMode="auto">
          <a:xfrm>
            <a:off x="222912" y="2474492"/>
            <a:ext cx="4799031" cy="3267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4732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a:extLst>
              <a:ext uri="{FF2B5EF4-FFF2-40B4-BE49-F238E27FC236}">
                <a16:creationId xmlns:a16="http://schemas.microsoft.com/office/drawing/2014/main" id="{11154EAA-4230-F771-3E55-87BE54908DC8}"/>
              </a:ext>
            </a:extLst>
          </p:cNvPr>
          <p:cNvSpPr/>
          <p:nvPr/>
        </p:nvSpPr>
        <p:spPr>
          <a:xfrm>
            <a:off x="6443931" y="-2665562"/>
            <a:ext cx="7513608" cy="686662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37064" y="2215905"/>
            <a:ext cx="6423546" cy="3970318"/>
          </a:xfrm>
          <a:prstGeom prst="rect">
            <a:avLst/>
          </a:prstGeom>
        </p:spPr>
        <p:txBody>
          <a:bodyPr wrap="square">
            <a:spAutoFit/>
          </a:bodyPr>
          <a:lstStyle/>
          <a:p>
            <a:pPr marL="514350" indent="-514350">
              <a:buAutoNum type="arabicPeriod"/>
            </a:pPr>
            <a:r>
              <a:rPr lang="zh-CN" altLang="en-US" sz="2800" b="1" dirty="0">
                <a:latin typeface="楷体" panose="02010609060101010101" pitchFamily="49" charset="-122"/>
                <a:ea typeface="楷体" panose="02010609060101010101" pitchFamily="49" charset="-122"/>
              </a:rPr>
              <a:t>研究背景</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2. </a:t>
            </a:r>
            <a:r>
              <a:rPr lang="zh-CN" altLang="zh-CN" sz="2800" b="1" dirty="0">
                <a:latin typeface="楷体" panose="02010609060101010101" pitchFamily="49" charset="-122"/>
                <a:ea typeface="楷体" panose="02010609060101010101" pitchFamily="49" charset="-122"/>
              </a:rPr>
              <a:t>群体智能算法原理</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3. </a:t>
            </a:r>
            <a:r>
              <a:rPr lang="zh-CN" altLang="en-US" sz="2800" b="1" dirty="0">
                <a:latin typeface="楷体" panose="02010609060101010101" pitchFamily="49" charset="-122"/>
                <a:ea typeface="楷体" panose="02010609060101010101" pitchFamily="49" charset="-122"/>
              </a:rPr>
              <a:t>算法</a:t>
            </a:r>
            <a:r>
              <a:rPr lang="zh-CN" altLang="zh-CN" sz="2800" b="1" dirty="0">
                <a:latin typeface="楷体" panose="02010609060101010101" pitchFamily="49" charset="-122"/>
                <a:ea typeface="楷体" panose="02010609060101010101" pitchFamily="49" charset="-122"/>
              </a:rPr>
              <a:t>应用</a:t>
            </a:r>
            <a:r>
              <a:rPr lang="zh-CN" altLang="en-US" sz="2800" b="1" dirty="0">
                <a:latin typeface="楷体" panose="02010609060101010101" pitchFamily="49" charset="-122"/>
                <a:ea typeface="楷体" panose="02010609060101010101" pitchFamily="49" charset="-122"/>
              </a:rPr>
              <a:t>综述</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solidFill>
                  <a:srgbClr val="0158A5"/>
                </a:solidFill>
                <a:latin typeface="楷体" panose="02010609060101010101" pitchFamily="49" charset="-122"/>
                <a:ea typeface="楷体" panose="02010609060101010101" pitchFamily="49" charset="-122"/>
              </a:rPr>
              <a:t>4. </a:t>
            </a:r>
            <a:r>
              <a:rPr lang="zh-CN" altLang="en-US" sz="2800" b="1" dirty="0">
                <a:solidFill>
                  <a:srgbClr val="0158A5"/>
                </a:solidFill>
                <a:latin typeface="楷体" panose="02010609060101010101" pitchFamily="49" charset="-122"/>
                <a:ea typeface="楷体" panose="02010609060101010101" pitchFamily="49" charset="-122"/>
              </a:rPr>
              <a:t>未来发展趋势</a:t>
            </a:r>
            <a:endParaRPr lang="en-US" altLang="zh-CN" sz="2800" b="1" dirty="0">
              <a:solidFill>
                <a:srgbClr val="0158A5"/>
              </a:solidFill>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5. </a:t>
            </a:r>
            <a:r>
              <a:rPr lang="zh-CN" altLang="en-US" sz="2800" b="1" dirty="0">
                <a:latin typeface="楷体" panose="02010609060101010101" pitchFamily="49" charset="-122"/>
                <a:ea typeface="楷体" panose="02010609060101010101" pitchFamily="49" charset="-122"/>
              </a:rPr>
              <a:t>参考文献</a:t>
            </a:r>
          </a:p>
        </p:txBody>
      </p:sp>
    </p:spTree>
    <p:extLst>
      <p:ext uri="{BB962C8B-B14F-4D97-AF65-F5344CB8AC3E}">
        <p14:creationId xmlns:p14="http://schemas.microsoft.com/office/powerpoint/2010/main" val="32506533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BDDF61C-9863-4CFD-ADD7-6CD3CD3B6119}"/>
              </a:ext>
            </a:extLst>
          </p:cNvPr>
          <p:cNvSpPr>
            <a:spLocks noGrp="1"/>
          </p:cNvSpPr>
          <p:nvPr>
            <p:ph type="sldNum" sz="quarter" idx="12"/>
          </p:nvPr>
        </p:nvSpPr>
        <p:spPr/>
        <p:txBody>
          <a:bodyPr/>
          <a:lstStyle/>
          <a:p>
            <a:fld id="{C69575B1-2311-4813-A9CE-84C3112EE1EF}" type="slidenum">
              <a:rPr lang="zh-CN" altLang="en-US" smtClean="0"/>
              <a:t>14</a:t>
            </a:fld>
            <a:endParaRPr lang="zh-CN" altLang="en-US"/>
          </a:p>
        </p:txBody>
      </p:sp>
      <p:sp>
        <p:nvSpPr>
          <p:cNvPr id="3" name="文本占位符 2"/>
          <p:cNvSpPr>
            <a:spLocks noGrp="1"/>
          </p:cNvSpPr>
          <p:nvPr>
            <p:ph type="body" sz="quarter" idx="13"/>
          </p:nvPr>
        </p:nvSpPr>
        <p:spPr/>
        <p:txBody>
          <a:bodyPr>
            <a:normAutofit fontScale="97500" lnSpcReduction="10000"/>
          </a:bodyPr>
          <a:lstStyle/>
          <a:p>
            <a:r>
              <a:rPr lang="en-US" altLang="zh-CN" dirty="0"/>
              <a:t>4.</a:t>
            </a:r>
            <a:r>
              <a:rPr lang="zh-CN" altLang="en-US" dirty="0"/>
              <a:t>未来发展趋势</a:t>
            </a:r>
          </a:p>
        </p:txBody>
      </p:sp>
      <p:sp>
        <p:nvSpPr>
          <p:cNvPr id="4" name="矩形 3"/>
          <p:cNvSpPr/>
          <p:nvPr/>
        </p:nvSpPr>
        <p:spPr>
          <a:xfrm>
            <a:off x="436728" y="983272"/>
            <a:ext cx="11395881" cy="4801314"/>
          </a:xfrm>
          <a:prstGeom prst="rect">
            <a:avLst/>
          </a:prstGeom>
        </p:spPr>
        <p:txBody>
          <a:bodyPr wrap="square">
            <a:spAutoFit/>
          </a:bodyPr>
          <a:lstStyle/>
          <a:p>
            <a:endParaRPr lang="zh-CN" altLang="zh-CN" dirty="0"/>
          </a:p>
          <a:p>
            <a:pPr marL="285750" indent="-285750">
              <a:buFont typeface="Wingdings" panose="05000000000000000000" pitchFamily="2" charset="2"/>
              <a:buChar char="l"/>
            </a:pPr>
            <a:r>
              <a:rPr lang="zh-CN" altLang="en-US" b="1" dirty="0">
                <a:latin typeface="楷体" panose="02010609060101010101" pitchFamily="49" charset="-122"/>
                <a:ea typeface="楷体" panose="02010609060101010101" pitchFamily="49" charset="-122"/>
              </a:rPr>
              <a:t>避免</a:t>
            </a:r>
            <a:r>
              <a:rPr lang="zh-CN" altLang="zh-CN" b="1" dirty="0">
                <a:latin typeface="楷体" panose="02010609060101010101" pitchFamily="49" charset="-122"/>
                <a:ea typeface="楷体" panose="02010609060101010101" pitchFamily="49" charset="-122"/>
              </a:rPr>
              <a:t>将无人机群之间的防撞问题和无人机避障问题模型化。</a:t>
            </a:r>
            <a:endParaRPr lang="en-US" altLang="zh-CN" dirty="0">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l"/>
            </a:pPr>
            <a:r>
              <a:rPr lang="zh-CN" altLang="zh-CN" b="1" dirty="0">
                <a:latin typeface="楷体" panose="02010609060101010101" pitchFamily="49" charset="-122"/>
                <a:ea typeface="楷体" panose="02010609060101010101" pitchFamily="49" charset="-122"/>
              </a:rPr>
              <a:t>对元件制造提出了更高的要求</a:t>
            </a:r>
            <a:r>
              <a:rPr lang="zh-CN" altLang="zh-CN" dirty="0">
                <a:latin typeface="楷体" panose="02010609060101010101" pitchFamily="49" charset="-122"/>
                <a:ea typeface="楷体" panose="02010609060101010101" pitchFamily="49" charset="-122"/>
              </a:rPr>
              <a:t>，不仅要体积小、成本低、易使用，还要对计算能力做出进一步提升。</a:t>
            </a:r>
            <a:endParaRPr lang="en-US" altLang="zh-CN" dirty="0">
              <a:latin typeface="楷体" panose="02010609060101010101" pitchFamily="49" charset="-122"/>
              <a:ea typeface="楷体" panose="02010609060101010101" pitchFamily="49" charset="-122"/>
            </a:endParaRPr>
          </a:p>
          <a:p>
            <a:endParaRPr lang="zh-CN" altLang="zh-CN" dirty="0">
              <a:latin typeface="楷体" panose="02010609060101010101" pitchFamily="49" charset="-122"/>
              <a:ea typeface="楷体" panose="02010609060101010101" pitchFamily="49" charset="-122"/>
            </a:endParaRPr>
          </a:p>
          <a:p>
            <a:r>
              <a:rPr lang="zh-CN" altLang="zh-CN" dirty="0">
                <a:latin typeface="楷体" panose="02010609060101010101" pitchFamily="49" charset="-122"/>
                <a:ea typeface="楷体" panose="02010609060101010101" pitchFamily="49" charset="-122"/>
              </a:rPr>
              <a:t>　</a:t>
            </a:r>
          </a:p>
          <a:p>
            <a:r>
              <a:rPr lang="zh-CN" altLang="zh-CN" dirty="0">
                <a:latin typeface="楷体" panose="02010609060101010101" pitchFamily="49" charset="-122"/>
                <a:ea typeface="楷体" panose="02010609060101010101" pitchFamily="49" charset="-122"/>
              </a:rPr>
              <a:t>优化多个目标可以采用</a:t>
            </a:r>
            <a:r>
              <a:rPr lang="zh-CN" altLang="zh-CN" b="1" dirty="0">
                <a:latin typeface="楷体" panose="02010609060101010101" pitchFamily="49" charset="-122"/>
                <a:ea typeface="楷体" panose="02010609060101010101" pitchFamily="49" charset="-122"/>
              </a:rPr>
              <a:t>多目标优化方法</a:t>
            </a:r>
            <a:r>
              <a:rPr lang="zh-CN" altLang="zh-CN" dirty="0">
                <a:latin typeface="楷体" panose="02010609060101010101" pitchFamily="49" charset="-122"/>
                <a:ea typeface="楷体" panose="02010609060101010101" pitchFamily="49" charset="-122"/>
              </a:rPr>
              <a:t>，以正确跟踪帕累托前沿并满足不同的绩效指标。</a:t>
            </a:r>
            <a:endParaRPr lang="en-US" altLang="zh-CN" dirty="0">
              <a:latin typeface="楷体" panose="02010609060101010101" pitchFamily="49" charset="-122"/>
              <a:ea typeface="楷体" panose="02010609060101010101" pitchFamily="49" charset="-122"/>
            </a:endParaRPr>
          </a:p>
          <a:p>
            <a:r>
              <a:rPr lang="zh-CN" altLang="zh-CN" dirty="0">
                <a:latin typeface="楷体" panose="02010609060101010101" pitchFamily="49" charset="-122"/>
                <a:ea typeface="楷体" panose="02010609060101010101" pitchFamily="49" charset="-122"/>
              </a:rPr>
              <a:t>　</a:t>
            </a:r>
            <a:endParaRPr lang="en-US" altLang="zh-CN" dirty="0">
              <a:latin typeface="楷体" panose="02010609060101010101" pitchFamily="49" charset="-122"/>
              <a:ea typeface="楷体" panose="02010609060101010101" pitchFamily="49" charset="-122"/>
            </a:endParaRPr>
          </a:p>
          <a:p>
            <a:endParaRPr lang="en-US" altLang="zh-CN" dirty="0">
              <a:latin typeface="楷体" panose="02010609060101010101" pitchFamily="49" charset="-122"/>
              <a:ea typeface="楷体" panose="02010609060101010101" pitchFamily="49" charset="-122"/>
            </a:endParaRPr>
          </a:p>
          <a:p>
            <a:endParaRPr lang="zh-CN" altLang="zh-CN" dirty="0">
              <a:latin typeface="楷体" panose="02010609060101010101" pitchFamily="49" charset="-122"/>
              <a:ea typeface="楷体" panose="02010609060101010101" pitchFamily="49" charset="-122"/>
            </a:endParaRPr>
          </a:p>
          <a:p>
            <a:r>
              <a:rPr lang="zh-CN" altLang="zh-CN" dirty="0">
                <a:latin typeface="楷体" panose="02010609060101010101" pitchFamily="49" charset="-122"/>
                <a:ea typeface="楷体" panose="02010609060101010101" pitchFamily="49" charset="-122"/>
              </a:rPr>
              <a:t>建立一个</a:t>
            </a:r>
            <a:r>
              <a:rPr lang="zh-CN" altLang="zh-CN" b="1" dirty="0">
                <a:latin typeface="楷体" panose="02010609060101010101" pitchFamily="49" charset="-122"/>
                <a:ea typeface="楷体" panose="02010609060101010101" pitchFamily="49" charset="-122"/>
              </a:rPr>
              <a:t>无人机领域优化的数据集</a:t>
            </a:r>
            <a:r>
              <a:rPr lang="zh-CN" altLang="zh-CN" dirty="0">
                <a:latin typeface="楷体" panose="02010609060101010101" pitchFamily="49" charset="-122"/>
                <a:ea typeface="楷体" panose="02010609060101010101" pitchFamily="49" charset="-122"/>
              </a:rPr>
              <a:t>，其中应该包含不同场景下的无人机网络，以便学者在提出算法时直观地与以前的工作做对比，以此对所提出算法进行公平的评估。</a:t>
            </a:r>
          </a:p>
          <a:p>
            <a:r>
              <a:rPr lang="zh-CN" altLang="zh-CN" dirty="0">
                <a:latin typeface="楷体" panose="02010609060101010101" pitchFamily="49" charset="-122"/>
                <a:ea typeface="楷体" panose="02010609060101010101" pitchFamily="49" charset="-122"/>
              </a:rPr>
              <a:t>　</a:t>
            </a:r>
            <a:endParaRPr lang="en-US" altLang="zh-CN" dirty="0">
              <a:latin typeface="楷体" panose="02010609060101010101" pitchFamily="49" charset="-122"/>
              <a:ea typeface="楷体" panose="02010609060101010101" pitchFamily="49" charset="-122"/>
            </a:endParaRPr>
          </a:p>
          <a:p>
            <a:endParaRPr lang="en-US" altLang="zh-CN" dirty="0">
              <a:latin typeface="楷体" panose="02010609060101010101" pitchFamily="49" charset="-122"/>
              <a:ea typeface="楷体" panose="02010609060101010101" pitchFamily="49" charset="-122"/>
            </a:endParaRPr>
          </a:p>
          <a:p>
            <a:endParaRPr lang="zh-CN" altLang="zh-CN" dirty="0">
              <a:latin typeface="楷体" panose="02010609060101010101" pitchFamily="49" charset="-122"/>
              <a:ea typeface="楷体" panose="02010609060101010101" pitchFamily="49" charset="-122"/>
            </a:endParaRPr>
          </a:p>
          <a:p>
            <a:r>
              <a:rPr lang="zh-CN" altLang="zh-CN" dirty="0">
                <a:latin typeface="楷体" panose="02010609060101010101" pitchFamily="49" charset="-122"/>
                <a:ea typeface="楷体" panose="02010609060101010101" pitchFamily="49" charset="-122"/>
              </a:rPr>
              <a:t>随着</a:t>
            </a:r>
            <a:r>
              <a:rPr lang="en-US" altLang="zh-CN" dirty="0">
                <a:latin typeface="楷体" panose="02010609060101010101" pitchFamily="49" charset="-122"/>
                <a:ea typeface="楷体" panose="02010609060101010101" pitchFamily="49" charset="-122"/>
              </a:rPr>
              <a:t>6G</a:t>
            </a:r>
            <a:r>
              <a:rPr lang="zh-CN" altLang="zh-CN" dirty="0">
                <a:latin typeface="楷体" panose="02010609060101010101" pitchFamily="49" charset="-122"/>
                <a:ea typeface="楷体" panose="02010609060101010101" pitchFamily="49" charset="-122"/>
              </a:rPr>
              <a:t>技术的飞速发展，虚拟模型可以通过</a:t>
            </a:r>
            <a:r>
              <a:rPr lang="zh-CN" altLang="zh-CN" b="1" dirty="0">
                <a:latin typeface="楷体" panose="02010609060101010101" pitchFamily="49" charset="-122"/>
                <a:ea typeface="楷体" panose="02010609060101010101" pitchFamily="49" charset="-122"/>
              </a:rPr>
              <a:t>三维点云和遥感</a:t>
            </a:r>
            <a:r>
              <a:rPr lang="zh-CN" altLang="zh-CN" dirty="0">
                <a:latin typeface="楷体" panose="02010609060101010101" pitchFamily="49" charset="-122"/>
                <a:ea typeface="楷体" panose="02010609060101010101" pitchFamily="49" charset="-122"/>
              </a:rPr>
              <a:t>等技术感知了解实体的状态和环境，从而进行预测、估计、分析和决策。通过无人机集群</a:t>
            </a:r>
            <a:r>
              <a:rPr lang="zh-CN" altLang="zh-CN" b="1" dirty="0">
                <a:latin typeface="楷体" panose="02010609060101010101" pitchFamily="49" charset="-122"/>
                <a:ea typeface="楷体" panose="02010609060101010101" pitchFamily="49" charset="-122"/>
              </a:rPr>
              <a:t>虚拟模型</a:t>
            </a:r>
            <a:r>
              <a:rPr lang="zh-CN" altLang="zh-CN" dirty="0">
                <a:latin typeface="楷体" panose="02010609060101010101" pitchFamily="49" charset="-122"/>
                <a:ea typeface="楷体" panose="02010609060101010101" pitchFamily="49" charset="-122"/>
              </a:rPr>
              <a:t>的建立，可以让无人机执行指挥官的复杂命令。基于对自身、伙伴和传输的外部信息的感知进行模糊推理，以获得当前情况下的</a:t>
            </a:r>
            <a:r>
              <a:rPr lang="zh-CN" altLang="zh-CN" b="1" dirty="0">
                <a:latin typeface="楷体" panose="02010609060101010101" pitchFamily="49" charset="-122"/>
                <a:ea typeface="楷体" panose="02010609060101010101" pitchFamily="49" charset="-122"/>
              </a:rPr>
              <a:t>最佳策略和行动，并自主地执行任务</a:t>
            </a:r>
            <a:r>
              <a:rPr lang="zh-CN" altLang="zh-CN" dirty="0">
                <a:latin typeface="楷体" panose="02010609060101010101" pitchFamily="49" charset="-122"/>
                <a:ea typeface="楷体" panose="02010609060101010101" pitchFamily="49" charset="-122"/>
              </a:rPr>
              <a:t>。</a:t>
            </a:r>
          </a:p>
        </p:txBody>
      </p:sp>
      <p:grpSp>
        <p:nvGrpSpPr>
          <p:cNvPr id="6" name="组合 5">
            <a:extLst>
              <a:ext uri="{FF2B5EF4-FFF2-40B4-BE49-F238E27FC236}">
                <a16:creationId xmlns:a16="http://schemas.microsoft.com/office/drawing/2014/main" id="{CF2DB3F2-6C08-4A6D-9E28-0B5E33D8EAD3}"/>
              </a:ext>
            </a:extLst>
          </p:cNvPr>
          <p:cNvGrpSpPr/>
          <p:nvPr/>
        </p:nvGrpSpPr>
        <p:grpSpPr>
          <a:xfrm>
            <a:off x="504115" y="866432"/>
            <a:ext cx="3496112" cy="400110"/>
            <a:chOff x="547370" y="1856075"/>
            <a:chExt cx="3496112" cy="400110"/>
          </a:xfrm>
        </p:grpSpPr>
        <p:sp>
          <p:nvSpPr>
            <p:cNvPr id="7" name="矩形 6">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1</a:t>
              </a:r>
            </a:p>
          </p:txBody>
        </p:sp>
        <p:sp>
          <p:nvSpPr>
            <p:cNvPr id="8" name="文本框 5">
              <a:extLst>
                <a:ext uri="{FF2B5EF4-FFF2-40B4-BE49-F238E27FC236}">
                  <a16:creationId xmlns:a16="http://schemas.microsoft.com/office/drawing/2014/main" id="{5ACD2239-0874-4F30-BB78-59417975549B}"/>
                </a:ext>
              </a:extLst>
            </p:cNvPr>
            <p:cNvSpPr txBox="1"/>
            <p:nvPr/>
          </p:nvSpPr>
          <p:spPr>
            <a:xfrm>
              <a:off x="781050" y="1856075"/>
              <a:ext cx="3262432"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sz="2000" b="1" dirty="0">
                  <a:solidFill>
                    <a:srgbClr val="0158A5"/>
                  </a:solidFill>
                  <a:latin typeface="楷体" panose="02010609060101010101" pitchFamily="49" charset="-122"/>
                  <a:ea typeface="楷体" panose="02010609060101010101" pitchFamily="49" charset="-122"/>
                </a:rPr>
                <a:t>无人机多约束群体智能优化</a:t>
              </a:r>
              <a:endParaRPr lang="zh-CN" altLang="en-US" sz="2000" b="1" dirty="0">
                <a:solidFill>
                  <a:srgbClr val="0158A5"/>
                </a:solidFill>
                <a:latin typeface="楷体" panose="02010609060101010101" pitchFamily="49" charset="-122"/>
                <a:ea typeface="楷体" panose="02010609060101010101" pitchFamily="49" charset="-122"/>
              </a:endParaRPr>
            </a:p>
          </p:txBody>
        </p:sp>
      </p:grpSp>
      <p:grpSp>
        <p:nvGrpSpPr>
          <p:cNvPr id="9" name="组合 8">
            <a:extLst>
              <a:ext uri="{FF2B5EF4-FFF2-40B4-BE49-F238E27FC236}">
                <a16:creationId xmlns:a16="http://schemas.microsoft.com/office/drawing/2014/main" id="{CF2DB3F2-6C08-4A6D-9E28-0B5E33D8EAD3}"/>
              </a:ext>
            </a:extLst>
          </p:cNvPr>
          <p:cNvGrpSpPr/>
          <p:nvPr/>
        </p:nvGrpSpPr>
        <p:grpSpPr>
          <a:xfrm>
            <a:off x="504115" y="1970653"/>
            <a:ext cx="2470190" cy="400110"/>
            <a:chOff x="547370" y="1856075"/>
            <a:chExt cx="2470190" cy="400110"/>
          </a:xfrm>
        </p:grpSpPr>
        <p:sp>
          <p:nvSpPr>
            <p:cNvPr id="10" name="矩形 9">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2</a:t>
              </a:r>
            </a:p>
          </p:txBody>
        </p:sp>
        <p:sp>
          <p:nvSpPr>
            <p:cNvPr id="11" name="文本框 5">
              <a:extLst>
                <a:ext uri="{FF2B5EF4-FFF2-40B4-BE49-F238E27FC236}">
                  <a16:creationId xmlns:a16="http://schemas.microsoft.com/office/drawing/2014/main" id="{5ACD2239-0874-4F30-BB78-59417975549B}"/>
                </a:ext>
              </a:extLst>
            </p:cNvPr>
            <p:cNvSpPr txBox="1"/>
            <p:nvPr/>
          </p:nvSpPr>
          <p:spPr>
            <a:xfrm>
              <a:off x="781050" y="1856075"/>
              <a:ext cx="2236510"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sz="2000" b="1" dirty="0">
                  <a:solidFill>
                    <a:srgbClr val="0158A5"/>
                  </a:solidFill>
                  <a:latin typeface="楷体" panose="02010609060101010101" pitchFamily="49" charset="-122"/>
                  <a:ea typeface="楷体" panose="02010609060101010101" pitchFamily="49" charset="-122"/>
                </a:rPr>
                <a:t>无人机多目标优化</a:t>
              </a:r>
              <a:endParaRPr lang="zh-CN" altLang="en-US" sz="2000" b="1" dirty="0">
                <a:solidFill>
                  <a:srgbClr val="0158A5"/>
                </a:solidFill>
                <a:latin typeface="楷体" panose="02010609060101010101" pitchFamily="49" charset="-122"/>
                <a:ea typeface="楷体" panose="02010609060101010101" pitchFamily="49" charset="-122"/>
              </a:endParaRPr>
            </a:p>
          </p:txBody>
        </p:sp>
      </p:grpSp>
      <p:grpSp>
        <p:nvGrpSpPr>
          <p:cNvPr id="12" name="组合 11">
            <a:extLst>
              <a:ext uri="{FF2B5EF4-FFF2-40B4-BE49-F238E27FC236}">
                <a16:creationId xmlns:a16="http://schemas.microsoft.com/office/drawing/2014/main" id="{CF2DB3F2-6C08-4A6D-9E28-0B5E33D8EAD3}"/>
              </a:ext>
            </a:extLst>
          </p:cNvPr>
          <p:cNvGrpSpPr/>
          <p:nvPr/>
        </p:nvGrpSpPr>
        <p:grpSpPr>
          <a:xfrm>
            <a:off x="519848" y="3063562"/>
            <a:ext cx="4522033" cy="400110"/>
            <a:chOff x="547370" y="1856075"/>
            <a:chExt cx="4522033" cy="400110"/>
          </a:xfrm>
        </p:grpSpPr>
        <p:sp>
          <p:nvSpPr>
            <p:cNvPr id="13" name="矩形 12">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3</a:t>
              </a:r>
            </a:p>
          </p:txBody>
        </p:sp>
        <p:sp>
          <p:nvSpPr>
            <p:cNvPr id="14" name="文本框 5">
              <a:extLst>
                <a:ext uri="{FF2B5EF4-FFF2-40B4-BE49-F238E27FC236}">
                  <a16:creationId xmlns:a16="http://schemas.microsoft.com/office/drawing/2014/main" id="{5ACD2239-0874-4F30-BB78-59417975549B}"/>
                </a:ext>
              </a:extLst>
            </p:cNvPr>
            <p:cNvSpPr txBox="1"/>
            <p:nvPr/>
          </p:nvSpPr>
          <p:spPr>
            <a:xfrm>
              <a:off x="781050" y="1856075"/>
              <a:ext cx="4288353"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sz="2000" b="1" dirty="0">
                  <a:solidFill>
                    <a:srgbClr val="0158A5"/>
                  </a:solidFill>
                  <a:latin typeface="楷体" panose="02010609060101010101" pitchFamily="49" charset="-122"/>
                  <a:ea typeface="楷体" panose="02010609060101010101" pitchFamily="49" charset="-122"/>
                </a:rPr>
                <a:t>建立无人机群体智能优化问题数据集</a:t>
              </a:r>
              <a:endParaRPr lang="zh-CN" altLang="en-US" sz="2000" b="1" dirty="0">
                <a:solidFill>
                  <a:srgbClr val="0158A5"/>
                </a:solidFill>
                <a:latin typeface="楷体" panose="02010609060101010101" pitchFamily="49" charset="-122"/>
                <a:ea typeface="楷体" panose="02010609060101010101" pitchFamily="49" charset="-122"/>
              </a:endParaRPr>
            </a:p>
          </p:txBody>
        </p:sp>
      </p:grpSp>
      <p:grpSp>
        <p:nvGrpSpPr>
          <p:cNvPr id="15" name="组合 14">
            <a:extLst>
              <a:ext uri="{FF2B5EF4-FFF2-40B4-BE49-F238E27FC236}">
                <a16:creationId xmlns:a16="http://schemas.microsoft.com/office/drawing/2014/main" id="{CF2DB3F2-6C08-4A6D-9E28-0B5E33D8EAD3}"/>
              </a:ext>
            </a:extLst>
          </p:cNvPr>
          <p:cNvGrpSpPr/>
          <p:nvPr/>
        </p:nvGrpSpPr>
        <p:grpSpPr>
          <a:xfrm>
            <a:off x="519848" y="4396846"/>
            <a:ext cx="4009073" cy="400110"/>
            <a:chOff x="547370" y="1856075"/>
            <a:chExt cx="4009073" cy="400110"/>
          </a:xfrm>
        </p:grpSpPr>
        <p:sp>
          <p:nvSpPr>
            <p:cNvPr id="16" name="矩形 15">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4</a:t>
              </a:r>
            </a:p>
          </p:txBody>
        </p:sp>
        <p:sp>
          <p:nvSpPr>
            <p:cNvPr id="17" name="文本框 5">
              <a:extLst>
                <a:ext uri="{FF2B5EF4-FFF2-40B4-BE49-F238E27FC236}">
                  <a16:creationId xmlns:a16="http://schemas.microsoft.com/office/drawing/2014/main" id="{5ACD2239-0874-4F30-BB78-59417975549B}"/>
                </a:ext>
              </a:extLst>
            </p:cNvPr>
            <p:cNvSpPr txBox="1"/>
            <p:nvPr/>
          </p:nvSpPr>
          <p:spPr>
            <a:xfrm>
              <a:off x="781050" y="1856075"/>
              <a:ext cx="3775393"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000" b="1" dirty="0">
                  <a:solidFill>
                    <a:srgbClr val="0158A5"/>
                  </a:solidFill>
                  <a:latin typeface="楷体" panose="02010609060101010101" pitchFamily="49" charset="-122"/>
                  <a:ea typeface="楷体" panose="02010609060101010101" pitchFamily="49" charset="-122"/>
                </a:rPr>
                <a:t>6G</a:t>
              </a:r>
              <a:r>
                <a:rPr lang="zh-CN" altLang="zh-CN" sz="2000" b="1" dirty="0">
                  <a:solidFill>
                    <a:srgbClr val="0158A5"/>
                  </a:solidFill>
                  <a:latin typeface="楷体" panose="02010609060101010101" pitchFamily="49" charset="-122"/>
                  <a:ea typeface="楷体" panose="02010609060101010101" pitchFamily="49" charset="-122"/>
                </a:rPr>
                <a:t>通信下的无人机群体智能优化</a:t>
              </a:r>
              <a:endParaRPr lang="zh-CN" altLang="en-US" sz="2000" b="1" dirty="0">
                <a:solidFill>
                  <a:srgbClr val="0158A5"/>
                </a:solidFill>
                <a:latin typeface="楷体" panose="02010609060101010101" pitchFamily="49" charset="-122"/>
                <a:ea typeface="楷体" panose="02010609060101010101" pitchFamily="49" charset="-122"/>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a:extLst>
              <a:ext uri="{FF2B5EF4-FFF2-40B4-BE49-F238E27FC236}">
                <a16:creationId xmlns:a16="http://schemas.microsoft.com/office/drawing/2014/main" id="{11154EAA-4230-F771-3E55-87BE54908DC8}"/>
              </a:ext>
            </a:extLst>
          </p:cNvPr>
          <p:cNvSpPr/>
          <p:nvPr/>
        </p:nvSpPr>
        <p:spPr>
          <a:xfrm>
            <a:off x="6443931" y="-2665562"/>
            <a:ext cx="7513608" cy="686662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37064" y="2215905"/>
            <a:ext cx="6423546" cy="3970318"/>
          </a:xfrm>
          <a:prstGeom prst="rect">
            <a:avLst/>
          </a:prstGeom>
        </p:spPr>
        <p:txBody>
          <a:bodyPr wrap="square">
            <a:spAutoFit/>
          </a:bodyPr>
          <a:lstStyle/>
          <a:p>
            <a:pPr marL="514350" indent="-514350">
              <a:buAutoNum type="arabicPeriod"/>
            </a:pPr>
            <a:r>
              <a:rPr lang="zh-CN" altLang="en-US" sz="2800" b="1" dirty="0">
                <a:latin typeface="楷体" panose="02010609060101010101" pitchFamily="49" charset="-122"/>
                <a:ea typeface="楷体" panose="02010609060101010101" pitchFamily="49" charset="-122"/>
              </a:rPr>
              <a:t>研究背景</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2. </a:t>
            </a:r>
            <a:r>
              <a:rPr lang="zh-CN" altLang="zh-CN" sz="2800" b="1" dirty="0">
                <a:latin typeface="楷体" panose="02010609060101010101" pitchFamily="49" charset="-122"/>
                <a:ea typeface="楷体" panose="02010609060101010101" pitchFamily="49" charset="-122"/>
              </a:rPr>
              <a:t>群体智能算法原理</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3. </a:t>
            </a:r>
            <a:r>
              <a:rPr lang="zh-CN" altLang="en-US" sz="2800" b="1" dirty="0">
                <a:latin typeface="楷体" panose="02010609060101010101" pitchFamily="49" charset="-122"/>
                <a:ea typeface="楷体" panose="02010609060101010101" pitchFamily="49" charset="-122"/>
              </a:rPr>
              <a:t>算法</a:t>
            </a:r>
            <a:r>
              <a:rPr lang="zh-CN" altLang="zh-CN" sz="2800" b="1" dirty="0">
                <a:latin typeface="楷体" panose="02010609060101010101" pitchFamily="49" charset="-122"/>
                <a:ea typeface="楷体" panose="02010609060101010101" pitchFamily="49" charset="-122"/>
              </a:rPr>
              <a:t>应用</a:t>
            </a:r>
            <a:r>
              <a:rPr lang="zh-CN" altLang="en-US" sz="2800" b="1" dirty="0">
                <a:latin typeface="楷体" panose="02010609060101010101" pitchFamily="49" charset="-122"/>
                <a:ea typeface="楷体" panose="02010609060101010101" pitchFamily="49" charset="-122"/>
              </a:rPr>
              <a:t>综述</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4. </a:t>
            </a:r>
            <a:r>
              <a:rPr lang="zh-CN" altLang="en-US" sz="2800" b="1" dirty="0">
                <a:latin typeface="楷体" panose="02010609060101010101" pitchFamily="49" charset="-122"/>
                <a:ea typeface="楷体" panose="02010609060101010101" pitchFamily="49" charset="-122"/>
              </a:rPr>
              <a:t>未来发展趋势</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solidFill>
                  <a:srgbClr val="0158A5"/>
                </a:solidFill>
                <a:latin typeface="楷体" panose="02010609060101010101" pitchFamily="49" charset="-122"/>
                <a:ea typeface="楷体" panose="02010609060101010101" pitchFamily="49" charset="-122"/>
              </a:rPr>
              <a:t>5. </a:t>
            </a:r>
            <a:r>
              <a:rPr lang="zh-CN" altLang="en-US" sz="2800" b="1" dirty="0">
                <a:solidFill>
                  <a:srgbClr val="0158A5"/>
                </a:solidFill>
                <a:latin typeface="楷体" panose="02010609060101010101" pitchFamily="49" charset="-122"/>
                <a:ea typeface="楷体" panose="02010609060101010101" pitchFamily="49" charset="-122"/>
              </a:rPr>
              <a:t>参考文献</a:t>
            </a:r>
          </a:p>
        </p:txBody>
      </p:sp>
    </p:spTree>
    <p:extLst>
      <p:ext uri="{BB962C8B-B14F-4D97-AF65-F5344CB8AC3E}">
        <p14:creationId xmlns:p14="http://schemas.microsoft.com/office/powerpoint/2010/main" val="32506533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7999D7FE-7563-4F91-B389-A2A990F0888C}"/>
              </a:ext>
            </a:extLst>
          </p:cNvPr>
          <p:cNvSpPr>
            <a:spLocks noGrp="1"/>
          </p:cNvSpPr>
          <p:nvPr>
            <p:ph type="sldNum" sz="quarter" idx="12"/>
          </p:nvPr>
        </p:nvSpPr>
        <p:spPr/>
        <p:txBody>
          <a:bodyPr/>
          <a:lstStyle/>
          <a:p>
            <a:fld id="{C69575B1-2311-4813-A9CE-84C3112EE1EF}" type="slidenum">
              <a:rPr lang="zh-CN" altLang="en-US" smtClean="0"/>
              <a:t>16</a:t>
            </a:fld>
            <a:endParaRPr lang="zh-CN" altLang="en-US"/>
          </a:p>
        </p:txBody>
      </p:sp>
      <p:sp>
        <p:nvSpPr>
          <p:cNvPr id="3" name="文本占位符 2">
            <a:extLst>
              <a:ext uri="{FF2B5EF4-FFF2-40B4-BE49-F238E27FC236}">
                <a16:creationId xmlns:a16="http://schemas.microsoft.com/office/drawing/2014/main" id="{71CA4548-17EF-472B-A7AB-58885C1D3118}"/>
              </a:ext>
            </a:extLst>
          </p:cNvPr>
          <p:cNvSpPr>
            <a:spLocks noGrp="1"/>
          </p:cNvSpPr>
          <p:nvPr>
            <p:ph type="body" sz="quarter" idx="13"/>
          </p:nvPr>
        </p:nvSpPr>
        <p:spPr/>
        <p:txBody>
          <a:bodyPr>
            <a:normAutofit lnSpcReduction="10000"/>
          </a:bodyPr>
          <a:lstStyle/>
          <a:p>
            <a:r>
              <a:rPr lang="en-US" altLang="zh-CN" dirty="0"/>
              <a:t>5.</a:t>
            </a:r>
            <a:r>
              <a:rPr lang="zh-CN" altLang="en-US" dirty="0"/>
              <a:t>参考文献（部分）</a:t>
            </a:r>
          </a:p>
        </p:txBody>
      </p:sp>
      <p:sp>
        <p:nvSpPr>
          <p:cNvPr id="2" name="矩形 1"/>
          <p:cNvSpPr/>
          <p:nvPr/>
        </p:nvSpPr>
        <p:spPr>
          <a:xfrm>
            <a:off x="362853" y="4758230"/>
            <a:ext cx="9477831" cy="923330"/>
          </a:xfrm>
          <a:prstGeom prst="rect">
            <a:avLst/>
          </a:prstGeom>
        </p:spPr>
        <p:txBody>
          <a:bodyPr wrap="square">
            <a:spAutoFit/>
          </a:bodyPr>
          <a:lstStyle/>
          <a:p>
            <a:r>
              <a:rPr lang="en-US" altLang="zh-CN" dirty="0"/>
              <a:t>[5] Wang G, Zhou S, </a:t>
            </a:r>
            <a:r>
              <a:rPr lang="en-US" altLang="zh-CN" dirty="0" err="1"/>
              <a:t>Niu</a:t>
            </a:r>
            <a:r>
              <a:rPr lang="en-US" altLang="zh-CN" dirty="0"/>
              <a:t> Z. Mode selection in </a:t>
            </a:r>
            <a:r>
              <a:rPr lang="en-US" altLang="zh-CN" dirty="0" err="1"/>
              <a:t>UAVaided</a:t>
            </a:r>
            <a:r>
              <a:rPr lang="en-US" altLang="zh-CN" dirty="0"/>
              <a:t> vehicular network: an evolutionary game </a:t>
            </a:r>
            <a:r>
              <a:rPr lang="en-US" altLang="zh-CN" dirty="0" err="1"/>
              <a:t>ap</a:t>
            </a:r>
            <a:r>
              <a:rPr lang="en-US" altLang="zh-CN" dirty="0"/>
              <a:t>‐ </a:t>
            </a:r>
            <a:r>
              <a:rPr lang="en-US" altLang="zh-CN" dirty="0" err="1"/>
              <a:t>proach</a:t>
            </a:r>
            <a:r>
              <a:rPr lang="en-US" altLang="zh-CN" dirty="0"/>
              <a:t>[C] ∥2018 10th International Conference </a:t>
            </a:r>
            <a:r>
              <a:rPr lang="en-US" altLang="zh-CN" dirty="0" err="1"/>
              <a:t>onWireless</a:t>
            </a:r>
            <a:r>
              <a:rPr lang="en-US" altLang="zh-CN" dirty="0"/>
              <a:t> Communications and Signal Processing, Hangzhou, China, 2018: 1-6</a:t>
            </a:r>
            <a:endParaRPr lang="zh-CN" altLang="en-US" dirty="0"/>
          </a:p>
        </p:txBody>
      </p:sp>
      <p:sp>
        <p:nvSpPr>
          <p:cNvPr id="7" name="矩形 6"/>
          <p:cNvSpPr/>
          <p:nvPr/>
        </p:nvSpPr>
        <p:spPr>
          <a:xfrm>
            <a:off x="348341" y="1399792"/>
            <a:ext cx="9274630" cy="646331"/>
          </a:xfrm>
          <a:prstGeom prst="rect">
            <a:avLst/>
          </a:prstGeom>
        </p:spPr>
        <p:txBody>
          <a:bodyPr wrap="square">
            <a:spAutoFit/>
          </a:bodyPr>
          <a:lstStyle/>
          <a:p>
            <a:r>
              <a:rPr lang="en-US" altLang="zh-CN" dirty="0">
                <a:latin typeface="楷体" panose="02010609060101010101" pitchFamily="49" charset="-122"/>
                <a:ea typeface="楷体" panose="02010609060101010101" pitchFamily="49" charset="-122"/>
              </a:rPr>
              <a:t>[1] </a:t>
            </a:r>
            <a:r>
              <a:rPr lang="zh-CN" altLang="zh-CN" dirty="0">
                <a:latin typeface="楷体" panose="02010609060101010101" pitchFamily="49" charset="-122"/>
                <a:ea typeface="楷体" panose="02010609060101010101" pitchFamily="49" charset="-122"/>
              </a:rPr>
              <a:t>董超</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陶婷</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冯斯梦等</a:t>
            </a:r>
            <a:r>
              <a:rPr lang="zh-CN" altLang="en-US"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面向无人机自组网和车联网的媒体接入控制协议研究综述</a:t>
            </a:r>
            <a:r>
              <a:rPr lang="en-US" altLang="zh-CN" dirty="0">
                <a:latin typeface="楷体" panose="02010609060101010101" pitchFamily="49" charset="-122"/>
                <a:ea typeface="楷体" panose="02010609060101010101" pitchFamily="49" charset="-122"/>
              </a:rPr>
              <a:t>[J]. </a:t>
            </a:r>
            <a:r>
              <a:rPr lang="zh-CN" altLang="zh-CN" dirty="0">
                <a:latin typeface="楷体" panose="02010609060101010101" pitchFamily="49" charset="-122"/>
                <a:ea typeface="楷体" panose="02010609060101010101" pitchFamily="49" charset="-122"/>
              </a:rPr>
              <a:t>电子与信息学报</a:t>
            </a:r>
            <a:r>
              <a:rPr lang="en-US" altLang="zh-CN" dirty="0">
                <a:latin typeface="楷体" panose="02010609060101010101" pitchFamily="49" charset="-122"/>
                <a:ea typeface="楷体" panose="02010609060101010101" pitchFamily="49" charset="-122"/>
              </a:rPr>
              <a:t>, 2022,44:1-13</a:t>
            </a:r>
            <a:endParaRPr lang="zh-CN" altLang="en-US" dirty="0">
              <a:latin typeface="楷体" panose="02010609060101010101" pitchFamily="49" charset="-122"/>
              <a:ea typeface="楷体" panose="02010609060101010101" pitchFamily="49" charset="-122"/>
            </a:endParaRPr>
          </a:p>
        </p:txBody>
      </p:sp>
      <p:sp>
        <p:nvSpPr>
          <p:cNvPr id="8" name="矩形 7"/>
          <p:cNvSpPr/>
          <p:nvPr/>
        </p:nvSpPr>
        <p:spPr>
          <a:xfrm>
            <a:off x="348341" y="3062291"/>
            <a:ext cx="9071431" cy="646331"/>
          </a:xfrm>
          <a:prstGeom prst="rect">
            <a:avLst/>
          </a:prstGeom>
        </p:spPr>
        <p:txBody>
          <a:bodyPr wrap="square">
            <a:spAutoFit/>
          </a:bodyPr>
          <a:lstStyle/>
          <a:p>
            <a:r>
              <a:rPr lang="en-US" altLang="zh-CN" dirty="0">
                <a:latin typeface="楷体" panose="02010609060101010101" pitchFamily="49" charset="-122"/>
                <a:ea typeface="楷体" panose="02010609060101010101" pitchFamily="49" charset="-122"/>
              </a:rPr>
              <a:t>[3] </a:t>
            </a:r>
            <a:r>
              <a:rPr lang="zh-CN" altLang="zh-CN" dirty="0">
                <a:latin typeface="楷体" panose="02010609060101010101" pitchFamily="49" charset="-122"/>
                <a:ea typeface="楷体" panose="02010609060101010101" pitchFamily="49" charset="-122"/>
              </a:rPr>
              <a:t>李世豪</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丁勇</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高振龙</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基于直觉模糊博弈的无人机空战机动决策</a:t>
            </a:r>
            <a:r>
              <a:rPr lang="en-US" altLang="zh-CN" dirty="0">
                <a:latin typeface="楷体" panose="02010609060101010101" pitchFamily="49" charset="-122"/>
                <a:ea typeface="楷体" panose="02010609060101010101" pitchFamily="49" charset="-122"/>
              </a:rPr>
              <a:t>[J].</a:t>
            </a:r>
            <a:r>
              <a:rPr lang="zh-CN" altLang="zh-CN" dirty="0">
                <a:latin typeface="楷体" panose="02010609060101010101" pitchFamily="49" charset="-122"/>
                <a:ea typeface="楷体" panose="02010609060101010101" pitchFamily="49" charset="-122"/>
              </a:rPr>
              <a:t>系统工程与电子技术</a:t>
            </a:r>
            <a:r>
              <a:rPr lang="en-US" altLang="zh-CN" dirty="0">
                <a:latin typeface="楷体" panose="02010609060101010101" pitchFamily="49" charset="-122"/>
                <a:ea typeface="楷体" panose="02010609060101010101" pitchFamily="49" charset="-122"/>
              </a:rPr>
              <a:t>,2019,41(5): 1063-1070.</a:t>
            </a:r>
            <a:endParaRPr lang="zh-CN" altLang="en-US" dirty="0">
              <a:latin typeface="楷体" panose="02010609060101010101" pitchFamily="49" charset="-122"/>
              <a:ea typeface="楷体" panose="02010609060101010101" pitchFamily="49" charset="-122"/>
            </a:endParaRPr>
          </a:p>
        </p:txBody>
      </p:sp>
      <p:sp>
        <p:nvSpPr>
          <p:cNvPr id="10" name="矩形 9"/>
          <p:cNvSpPr/>
          <p:nvPr/>
        </p:nvSpPr>
        <p:spPr>
          <a:xfrm>
            <a:off x="362853" y="2206616"/>
            <a:ext cx="9144004" cy="646331"/>
          </a:xfrm>
          <a:prstGeom prst="rect">
            <a:avLst/>
          </a:prstGeom>
        </p:spPr>
        <p:txBody>
          <a:bodyPr wrap="square">
            <a:spAutoFit/>
          </a:bodyPr>
          <a:lstStyle/>
          <a:p>
            <a:r>
              <a:rPr lang="en-US" altLang="zh-CN" dirty="0">
                <a:latin typeface="楷体" panose="02010609060101010101" pitchFamily="49" charset="-122"/>
                <a:ea typeface="楷体" panose="02010609060101010101" pitchFamily="49" charset="-122"/>
              </a:rPr>
              <a:t>[2] </a:t>
            </a:r>
            <a:r>
              <a:rPr lang="zh-CN" altLang="zh-CN" dirty="0">
                <a:latin typeface="楷体" panose="02010609060101010101" pitchFamily="49" charset="-122"/>
                <a:ea typeface="楷体" panose="02010609060101010101" pitchFamily="49" charset="-122"/>
              </a:rPr>
              <a:t>汪瀚洋</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陈亮</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徐海等</a:t>
            </a:r>
            <a:r>
              <a:rPr lang="zh-CN" altLang="en-US"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基于</a:t>
            </a:r>
            <a:r>
              <a:rPr lang="en-US" altLang="zh-CN" dirty="0">
                <a:latin typeface="楷体" panose="02010609060101010101" pitchFamily="49" charset="-122"/>
                <a:ea typeface="楷体" panose="02010609060101010101" pitchFamily="49" charset="-122"/>
              </a:rPr>
              <a:t>MOEA/D-ARMS </a:t>
            </a:r>
            <a:r>
              <a:rPr lang="zh-CN" altLang="zh-CN" dirty="0">
                <a:latin typeface="楷体" panose="02010609060101010101" pitchFamily="49" charset="-122"/>
                <a:ea typeface="楷体" panose="02010609060101010101" pitchFamily="49" charset="-122"/>
              </a:rPr>
              <a:t>的无人机在线航迹规划</a:t>
            </a:r>
            <a:r>
              <a:rPr lang="en-US" altLang="zh-CN" dirty="0">
                <a:latin typeface="楷体" panose="02010609060101010101" pitchFamily="49" charset="-122"/>
                <a:ea typeface="楷体" panose="02010609060101010101" pitchFamily="49" charset="-122"/>
              </a:rPr>
              <a:t>[J]</a:t>
            </a:r>
            <a:r>
              <a:rPr lang="zh-CN" altLang="zh-CN" dirty="0">
                <a:latin typeface="楷体" panose="02010609060101010101" pitchFamily="49" charset="-122"/>
                <a:ea typeface="楷体" panose="02010609060101010101" pitchFamily="49" charset="-122"/>
              </a:rPr>
              <a:t>系统工程与电子 技术</a:t>
            </a:r>
            <a:r>
              <a:rPr lang="en-US" altLang="zh-CN" dirty="0">
                <a:latin typeface="楷体" panose="02010609060101010101" pitchFamily="49" charset="-122"/>
                <a:ea typeface="楷体" panose="02010609060101010101" pitchFamily="49" charset="-122"/>
              </a:rPr>
              <a:t>,2022,44(11): 3505-3514. </a:t>
            </a:r>
            <a:endParaRPr lang="zh-CN" altLang="en-US" dirty="0">
              <a:latin typeface="楷体" panose="02010609060101010101" pitchFamily="49" charset="-122"/>
              <a:ea typeface="楷体" panose="02010609060101010101" pitchFamily="49" charset="-122"/>
            </a:endParaRPr>
          </a:p>
        </p:txBody>
      </p:sp>
      <p:sp>
        <p:nvSpPr>
          <p:cNvPr id="11" name="矩形 10"/>
          <p:cNvSpPr/>
          <p:nvPr/>
        </p:nvSpPr>
        <p:spPr>
          <a:xfrm>
            <a:off x="348341" y="3864148"/>
            <a:ext cx="9898745" cy="646331"/>
          </a:xfrm>
          <a:prstGeom prst="rect">
            <a:avLst/>
          </a:prstGeom>
        </p:spPr>
        <p:txBody>
          <a:bodyPr wrap="square">
            <a:spAutoFit/>
          </a:bodyPr>
          <a:lstStyle/>
          <a:p>
            <a:r>
              <a:rPr lang="en-US" altLang="zh-CN" dirty="0"/>
              <a:t>[4] Liu H, Chen Q, Pan N, et al. Three-dimensional mountain complex terrain and heterogeneous </a:t>
            </a:r>
            <a:r>
              <a:rPr lang="en-US" altLang="zh-CN" dirty="0" err="1"/>
              <a:t>multiUAV</a:t>
            </a:r>
            <a:r>
              <a:rPr lang="en-US" altLang="zh-CN" dirty="0"/>
              <a:t> cooperative combat mission planning[J]. IEEE Access, 2020, 8: 197407-197419. </a:t>
            </a:r>
            <a:endParaRPr lang="zh-CN" altLang="zh-CN" dirty="0"/>
          </a:p>
        </p:txBody>
      </p:sp>
    </p:spTree>
    <p:extLst>
      <p:ext uri="{BB962C8B-B14F-4D97-AF65-F5344CB8AC3E}">
        <p14:creationId xmlns:p14="http://schemas.microsoft.com/office/powerpoint/2010/main" val="31787267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562A465-78D5-F242-3461-5787DFA1F99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136" y="-1848929"/>
            <a:ext cx="12258136" cy="8706929"/>
          </a:xfrm>
          <a:prstGeom prst="rect">
            <a:avLst/>
          </a:prstGeom>
        </p:spPr>
      </p:pic>
      <p:sp>
        <p:nvSpPr>
          <p:cNvPr id="8" name="文本框 1">
            <a:extLst>
              <a:ext uri="{FF2B5EF4-FFF2-40B4-BE49-F238E27FC236}">
                <a16:creationId xmlns:a16="http://schemas.microsoft.com/office/drawing/2014/main" id="{207F3478-BE53-4E82-B57C-F38DCD27DFE1}"/>
              </a:ext>
            </a:extLst>
          </p:cNvPr>
          <p:cNvSpPr txBox="1"/>
          <p:nvPr/>
        </p:nvSpPr>
        <p:spPr>
          <a:xfrm>
            <a:off x="3121427" y="2290014"/>
            <a:ext cx="6327373" cy="1862048"/>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1500" b="1" dirty="0">
                <a:solidFill>
                  <a:srgbClr val="012559"/>
                </a:solidFill>
                <a:latin typeface="Arial" panose="020B0604020202020204" pitchFamily="34" charset="0"/>
                <a:cs typeface="Arial" panose="020B0604020202020204" pitchFamily="34" charset="0"/>
              </a:rPr>
              <a:t>THANKS</a:t>
            </a:r>
          </a:p>
        </p:txBody>
      </p:sp>
      <p:pic>
        <p:nvPicPr>
          <p:cNvPr id="3" name="图片 2">
            <a:extLst>
              <a:ext uri="{FF2B5EF4-FFF2-40B4-BE49-F238E27FC236}">
                <a16:creationId xmlns:a16="http://schemas.microsoft.com/office/drawing/2014/main" id="{364F7CD6-77AE-E35B-914D-DDB1CE0A2C87}"/>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10000" b="90000" l="10000" r="90000">
                        <a14:foregroundMark x1="55277" y1="48305" x2="57889" y2="49021"/>
                        <a14:foregroundMark x1="58432" y1="48735" x2="53885" y2="48878"/>
                        <a14:foregroundMark x1="53885" y1="48878" x2="56023" y2="47255"/>
                        <a14:foregroundMark x1="42280" y1="40716" x2="48151" y2="38854"/>
                        <a14:backgroundMark x1="17034" y1="57327" x2="49813" y2="60525"/>
                        <a14:backgroundMark x1="49813" y1="60525" x2="64099" y2="58998"/>
                        <a14:backgroundMark x1="64099" y1="58998" x2="70309" y2="54415"/>
                        <a14:backgroundMark x1="70309" y1="54415" x2="73736" y2="48449"/>
                        <a14:backgroundMark x1="73736" y1="48449" x2="75025" y2="40811"/>
                        <a14:backgroundMark x1="75025" y1="40811" x2="74856" y2="34511"/>
                        <a14:backgroundMark x1="74856" y1="34511" x2="69936" y2="32888"/>
                        <a14:backgroundMark x1="69936" y1="32888" x2="58500" y2="35227"/>
                        <a14:backgroundMark x1="58500" y1="35227" x2="53580" y2="32936"/>
                        <a14:backgroundMark x1="53580" y1="32936" x2="47811" y2="33461"/>
                        <a14:backgroundMark x1="47811" y1="33461" x2="29216" y2="41814"/>
                        <a14:backgroundMark x1="29216" y1="41814" x2="25110" y2="41957"/>
                        <a14:backgroundMark x1="25110" y1="41957" x2="24296" y2="50024"/>
                        <a14:backgroundMark x1="24296" y1="50024" x2="24703" y2="53795"/>
                      </a14:backgroundRemoval>
                    </a14:imgEffect>
                  </a14:imgLayer>
                </a14:imgProps>
              </a:ext>
              <a:ext uri="{28A0092B-C50C-407E-A947-70E740481C1C}">
                <a14:useLocalDpi xmlns:a14="http://schemas.microsoft.com/office/drawing/2010/main" val="0"/>
              </a:ext>
            </a:extLst>
          </a:blip>
          <a:stretch>
            <a:fillRect/>
          </a:stretch>
        </p:blipFill>
        <p:spPr>
          <a:xfrm>
            <a:off x="-66136" y="-1848930"/>
            <a:ext cx="12258136" cy="8706929"/>
          </a:xfrm>
          <a:prstGeom prst="rect">
            <a:avLst/>
          </a:prstGeom>
        </p:spPr>
      </p:pic>
    </p:spTree>
    <p:extLst>
      <p:ext uri="{BB962C8B-B14F-4D97-AF65-F5344CB8AC3E}">
        <p14:creationId xmlns:p14="http://schemas.microsoft.com/office/powerpoint/2010/main" val="3312349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a:extLst>
              <a:ext uri="{FF2B5EF4-FFF2-40B4-BE49-F238E27FC236}">
                <a16:creationId xmlns:a16="http://schemas.microsoft.com/office/drawing/2014/main" id="{11154EAA-4230-F771-3E55-87BE54908DC8}"/>
              </a:ext>
            </a:extLst>
          </p:cNvPr>
          <p:cNvSpPr/>
          <p:nvPr/>
        </p:nvSpPr>
        <p:spPr>
          <a:xfrm>
            <a:off x="6443931" y="-2665562"/>
            <a:ext cx="7513608" cy="686662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37064" y="2215905"/>
            <a:ext cx="6423546" cy="3970318"/>
          </a:xfrm>
          <a:prstGeom prst="rect">
            <a:avLst/>
          </a:prstGeom>
        </p:spPr>
        <p:txBody>
          <a:bodyPr wrap="square">
            <a:spAutoFit/>
          </a:bodyPr>
          <a:lstStyle/>
          <a:p>
            <a:pPr marL="514350" indent="-514350">
              <a:buAutoNum type="arabicPeriod"/>
            </a:pPr>
            <a:r>
              <a:rPr lang="zh-CN" altLang="en-US" sz="2800" b="1" dirty="0">
                <a:latin typeface="楷体" panose="02010609060101010101" pitchFamily="49" charset="-122"/>
                <a:ea typeface="楷体" panose="02010609060101010101" pitchFamily="49" charset="-122"/>
              </a:rPr>
              <a:t>研究背景</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2. </a:t>
            </a:r>
            <a:r>
              <a:rPr lang="zh-CN" altLang="zh-CN" sz="2800" b="1" dirty="0">
                <a:latin typeface="楷体" panose="02010609060101010101" pitchFamily="49" charset="-122"/>
                <a:ea typeface="楷体" panose="02010609060101010101" pitchFamily="49" charset="-122"/>
              </a:rPr>
              <a:t>群体智能算法原理</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3. </a:t>
            </a:r>
            <a:r>
              <a:rPr lang="zh-CN" altLang="en-US" sz="2800" b="1" dirty="0">
                <a:latin typeface="楷体" panose="02010609060101010101" pitchFamily="49" charset="-122"/>
                <a:ea typeface="楷体" panose="02010609060101010101" pitchFamily="49" charset="-122"/>
              </a:rPr>
              <a:t>算法</a:t>
            </a:r>
            <a:r>
              <a:rPr lang="zh-CN" altLang="zh-CN" sz="2800" b="1" dirty="0">
                <a:latin typeface="楷体" panose="02010609060101010101" pitchFamily="49" charset="-122"/>
                <a:ea typeface="楷体" panose="02010609060101010101" pitchFamily="49" charset="-122"/>
              </a:rPr>
              <a:t>应用</a:t>
            </a:r>
            <a:r>
              <a:rPr lang="zh-CN" altLang="en-US" sz="2800" b="1" dirty="0">
                <a:latin typeface="楷体" panose="02010609060101010101" pitchFamily="49" charset="-122"/>
                <a:ea typeface="楷体" panose="02010609060101010101" pitchFamily="49" charset="-122"/>
              </a:rPr>
              <a:t>综述</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4. </a:t>
            </a:r>
            <a:r>
              <a:rPr lang="zh-CN" altLang="en-US" sz="2800" b="1" dirty="0">
                <a:latin typeface="楷体" panose="02010609060101010101" pitchFamily="49" charset="-122"/>
                <a:ea typeface="楷体" panose="02010609060101010101" pitchFamily="49" charset="-122"/>
              </a:rPr>
              <a:t>未来发展趋势</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5. </a:t>
            </a:r>
            <a:r>
              <a:rPr lang="zh-CN" altLang="en-US" sz="2800" b="1" dirty="0">
                <a:latin typeface="楷体" panose="02010609060101010101" pitchFamily="49" charset="-122"/>
                <a:ea typeface="楷体" panose="02010609060101010101" pitchFamily="49" charset="-122"/>
              </a:rPr>
              <a:t>参考文献</a:t>
            </a:r>
          </a:p>
        </p:txBody>
      </p:sp>
    </p:spTree>
    <p:extLst>
      <p:ext uri="{BB962C8B-B14F-4D97-AF65-F5344CB8AC3E}">
        <p14:creationId xmlns:p14="http://schemas.microsoft.com/office/powerpoint/2010/main" val="1483920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a:extLst>
              <a:ext uri="{FF2B5EF4-FFF2-40B4-BE49-F238E27FC236}">
                <a16:creationId xmlns:a16="http://schemas.microsoft.com/office/drawing/2014/main" id="{11154EAA-4230-F771-3E55-87BE54908DC8}"/>
              </a:ext>
            </a:extLst>
          </p:cNvPr>
          <p:cNvSpPr/>
          <p:nvPr/>
        </p:nvSpPr>
        <p:spPr>
          <a:xfrm>
            <a:off x="6443931" y="-2665562"/>
            <a:ext cx="7513608" cy="686662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37064" y="2215905"/>
            <a:ext cx="6423546" cy="3970318"/>
          </a:xfrm>
          <a:prstGeom prst="rect">
            <a:avLst/>
          </a:prstGeom>
          <a:ln>
            <a:noFill/>
          </a:ln>
        </p:spPr>
        <p:txBody>
          <a:bodyPr wrap="square">
            <a:spAutoFit/>
          </a:bodyPr>
          <a:lstStyle/>
          <a:p>
            <a:pPr marL="514350" indent="-514350">
              <a:buAutoNum type="arabicPeriod"/>
            </a:pPr>
            <a:r>
              <a:rPr lang="zh-CN" altLang="en-US" sz="2800" b="1" dirty="0">
                <a:solidFill>
                  <a:srgbClr val="0070C0"/>
                </a:solidFill>
                <a:latin typeface="楷体" panose="02010609060101010101" pitchFamily="49" charset="-122"/>
                <a:ea typeface="楷体" panose="02010609060101010101" pitchFamily="49" charset="-122"/>
              </a:rPr>
              <a:t>研究背景</a:t>
            </a:r>
            <a:endParaRPr lang="en-US" altLang="zh-CN" sz="2800" b="1" dirty="0">
              <a:solidFill>
                <a:srgbClr val="0070C0"/>
              </a:solidFill>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2. </a:t>
            </a:r>
            <a:r>
              <a:rPr lang="zh-CN" altLang="zh-CN" sz="2800" b="1" dirty="0">
                <a:latin typeface="楷体" panose="02010609060101010101" pitchFamily="49" charset="-122"/>
                <a:ea typeface="楷体" panose="02010609060101010101" pitchFamily="49" charset="-122"/>
              </a:rPr>
              <a:t>群体智能算法原理</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3. </a:t>
            </a:r>
            <a:r>
              <a:rPr lang="zh-CN" altLang="en-US" sz="2800" b="1" dirty="0">
                <a:latin typeface="楷体" panose="02010609060101010101" pitchFamily="49" charset="-122"/>
                <a:ea typeface="楷体" panose="02010609060101010101" pitchFamily="49" charset="-122"/>
              </a:rPr>
              <a:t>算法</a:t>
            </a:r>
            <a:r>
              <a:rPr lang="zh-CN" altLang="zh-CN" sz="2800" b="1" dirty="0">
                <a:latin typeface="楷体" panose="02010609060101010101" pitchFamily="49" charset="-122"/>
                <a:ea typeface="楷体" panose="02010609060101010101" pitchFamily="49" charset="-122"/>
              </a:rPr>
              <a:t>应用</a:t>
            </a:r>
            <a:r>
              <a:rPr lang="zh-CN" altLang="en-US" sz="2800" b="1" dirty="0">
                <a:latin typeface="楷体" panose="02010609060101010101" pitchFamily="49" charset="-122"/>
                <a:ea typeface="楷体" panose="02010609060101010101" pitchFamily="49" charset="-122"/>
              </a:rPr>
              <a:t>综述</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4. </a:t>
            </a:r>
            <a:r>
              <a:rPr lang="zh-CN" altLang="en-US" sz="2800" b="1" dirty="0">
                <a:latin typeface="楷体" panose="02010609060101010101" pitchFamily="49" charset="-122"/>
                <a:ea typeface="楷体" panose="02010609060101010101" pitchFamily="49" charset="-122"/>
              </a:rPr>
              <a:t>未来发展趋势</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5. </a:t>
            </a:r>
            <a:r>
              <a:rPr lang="zh-CN" altLang="en-US" sz="2800" b="1" dirty="0">
                <a:latin typeface="楷体" panose="02010609060101010101" pitchFamily="49" charset="-122"/>
                <a:ea typeface="楷体" panose="02010609060101010101" pitchFamily="49" charset="-122"/>
              </a:rPr>
              <a:t>参考文献</a:t>
            </a:r>
          </a:p>
        </p:txBody>
      </p:sp>
    </p:spTree>
    <p:extLst>
      <p:ext uri="{BB962C8B-B14F-4D97-AF65-F5344CB8AC3E}">
        <p14:creationId xmlns:p14="http://schemas.microsoft.com/office/powerpoint/2010/main" val="12060605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0BEE8E12-AF8F-4355-B387-8A59ED4120B2}"/>
              </a:ext>
            </a:extLst>
          </p:cNvPr>
          <p:cNvSpPr>
            <a:spLocks noGrp="1"/>
          </p:cNvSpPr>
          <p:nvPr>
            <p:ph type="sldNum" sz="quarter" idx="12"/>
          </p:nvPr>
        </p:nvSpPr>
        <p:spPr/>
        <p:txBody>
          <a:bodyPr/>
          <a:lstStyle/>
          <a:p>
            <a:fld id="{C69575B1-2311-4813-A9CE-84C3112EE1EF}" type="slidenum">
              <a:rPr lang="zh-CN" altLang="en-US" smtClean="0"/>
              <a:t>4</a:t>
            </a:fld>
            <a:endParaRPr lang="zh-CN" altLang="en-US" dirty="0"/>
          </a:p>
        </p:txBody>
      </p:sp>
      <p:sp>
        <p:nvSpPr>
          <p:cNvPr id="3" name="文本占位符 2"/>
          <p:cNvSpPr>
            <a:spLocks noGrp="1"/>
          </p:cNvSpPr>
          <p:nvPr>
            <p:ph type="body" sz="quarter" idx="13"/>
          </p:nvPr>
        </p:nvSpPr>
        <p:spPr>
          <a:xfrm>
            <a:off x="159951" y="167077"/>
            <a:ext cx="11907837" cy="431800"/>
          </a:xfrm>
        </p:spPr>
        <p:txBody>
          <a:bodyPr>
            <a:normAutofit fontScale="97500" lnSpcReduction="10000"/>
          </a:bodyPr>
          <a:lstStyle/>
          <a:p>
            <a:r>
              <a:rPr lang="en-US" altLang="zh-CN" dirty="0"/>
              <a:t>1.</a:t>
            </a:r>
            <a:r>
              <a:rPr lang="zh-CN" altLang="en-US" dirty="0"/>
              <a:t>研究背景</a:t>
            </a:r>
            <a:endParaRPr lang="en-US" altLang="zh-CN" dirty="0"/>
          </a:p>
          <a:p>
            <a:endParaRPr lang="zh-CN" altLang="en-US" dirty="0"/>
          </a:p>
        </p:txBody>
      </p:sp>
      <p:sp>
        <p:nvSpPr>
          <p:cNvPr id="4" name="矩形 3"/>
          <p:cNvSpPr/>
          <p:nvPr/>
        </p:nvSpPr>
        <p:spPr>
          <a:xfrm>
            <a:off x="274169" y="1039970"/>
            <a:ext cx="10507562" cy="4801314"/>
          </a:xfrm>
          <a:prstGeom prst="rect">
            <a:avLst/>
          </a:prstGeom>
        </p:spPr>
        <p:txBody>
          <a:bodyPr wrap="square">
            <a:spAutoFit/>
          </a:bodyPr>
          <a:lstStyle/>
          <a:p>
            <a:endParaRPr lang="en-US" altLang="zh-CN" dirty="0"/>
          </a:p>
          <a:p>
            <a:r>
              <a:rPr lang="en-US" altLang="zh-CN" dirty="0">
                <a:latin typeface="楷体" panose="02010609060101010101" pitchFamily="49" charset="-122"/>
                <a:ea typeface="楷体" panose="02010609060101010101" pitchFamily="49" charset="-122"/>
              </a:rPr>
              <a:t>2021</a:t>
            </a:r>
            <a:r>
              <a:rPr lang="zh-CN" altLang="zh-CN" dirty="0">
                <a:latin typeface="楷体" panose="02010609060101010101" pitchFamily="49" charset="-122"/>
                <a:ea typeface="楷体" panose="02010609060101010101" pitchFamily="49" charset="-122"/>
              </a:rPr>
              <a:t>年</a:t>
            </a:r>
            <a:r>
              <a:rPr lang="en-US" altLang="zh-CN" dirty="0">
                <a:latin typeface="楷体" panose="02010609060101010101" pitchFamily="49" charset="-122"/>
                <a:ea typeface="楷体" panose="02010609060101010101" pitchFamily="49" charset="-122"/>
              </a:rPr>
              <a:t>6</a:t>
            </a:r>
            <a:r>
              <a:rPr lang="zh-CN" altLang="zh-CN" dirty="0">
                <a:latin typeface="楷体" panose="02010609060101010101" pitchFamily="49" charset="-122"/>
                <a:ea typeface="楷体" panose="02010609060101010101" pitchFamily="49" charset="-122"/>
              </a:rPr>
              <a:t>月</a:t>
            </a:r>
            <a:r>
              <a:rPr lang="en-US" altLang="zh-CN" dirty="0">
                <a:latin typeface="楷体" panose="02010609060101010101" pitchFamily="49" charset="-122"/>
                <a:ea typeface="楷体" panose="02010609060101010101" pitchFamily="49" charset="-122"/>
              </a:rPr>
              <a:t>6</a:t>
            </a:r>
            <a:r>
              <a:rPr lang="zh-CN" altLang="zh-CN" dirty="0">
                <a:latin typeface="楷体" panose="02010609060101010101" pitchFamily="49" charset="-122"/>
                <a:ea typeface="楷体" panose="02010609060101010101" pitchFamily="49" charset="-122"/>
              </a:rPr>
              <a:t>日，</a:t>
            </a:r>
            <a:r>
              <a:rPr lang="en-US" altLang="zh-CN" dirty="0">
                <a:latin typeface="楷体" panose="02010609060101010101" pitchFamily="49" charset="-122"/>
                <a:ea typeface="楷体" panose="02010609060101010101" pitchFamily="49" charset="-122"/>
              </a:rPr>
              <a:t>IMT-2030</a:t>
            </a:r>
            <a:r>
              <a:rPr lang="zh-CN" altLang="zh-CN" dirty="0">
                <a:latin typeface="楷体" panose="02010609060101010101" pitchFamily="49" charset="-122"/>
                <a:ea typeface="楷体" panose="02010609060101010101" pitchFamily="49" charset="-122"/>
              </a:rPr>
              <a:t>（</a:t>
            </a:r>
            <a:r>
              <a:rPr lang="en-US" altLang="zh-CN" dirty="0">
                <a:latin typeface="楷体" panose="02010609060101010101" pitchFamily="49" charset="-122"/>
                <a:ea typeface="楷体" panose="02010609060101010101" pitchFamily="49" charset="-122"/>
              </a:rPr>
              <a:t>6G</a:t>
            </a:r>
            <a:r>
              <a:rPr lang="zh-CN" altLang="zh-CN" dirty="0">
                <a:latin typeface="楷体" panose="02010609060101010101" pitchFamily="49" charset="-122"/>
                <a:ea typeface="楷体" panose="02010609060101010101" pitchFamily="49" charset="-122"/>
              </a:rPr>
              <a:t>）推进组发布了</a:t>
            </a:r>
            <a:r>
              <a:rPr lang="en-US" altLang="zh-CN" dirty="0">
                <a:latin typeface="楷体" panose="02010609060101010101" pitchFamily="49" charset="-122"/>
                <a:ea typeface="楷体" panose="02010609060101010101" pitchFamily="49" charset="-122"/>
              </a:rPr>
              <a:t>6G</a:t>
            </a:r>
            <a:r>
              <a:rPr lang="zh-CN" altLang="zh-CN" dirty="0">
                <a:latin typeface="楷体" panose="02010609060101010101" pitchFamily="49" charset="-122"/>
                <a:ea typeface="楷体" panose="02010609060101010101" pitchFamily="49" charset="-122"/>
              </a:rPr>
              <a:t>白皮书，指出</a:t>
            </a:r>
            <a:r>
              <a:rPr lang="en-US" altLang="zh-CN" dirty="0">
                <a:latin typeface="楷体" panose="02010609060101010101" pitchFamily="49" charset="-122"/>
                <a:ea typeface="楷体" panose="02010609060101010101" pitchFamily="49" charset="-122"/>
              </a:rPr>
              <a:t>“6G</a:t>
            </a:r>
            <a:r>
              <a:rPr lang="zh-CN" altLang="zh-CN" dirty="0">
                <a:latin typeface="楷体" panose="02010609060101010101" pitchFamily="49" charset="-122"/>
                <a:ea typeface="楷体" panose="02010609060101010101" pitchFamily="49" charset="-122"/>
              </a:rPr>
              <a:t>将在</a:t>
            </a:r>
            <a:r>
              <a:rPr lang="en-US" altLang="zh-CN" dirty="0">
                <a:latin typeface="楷体" panose="02010609060101010101" pitchFamily="49" charset="-122"/>
                <a:ea typeface="楷体" panose="02010609060101010101" pitchFamily="49" charset="-122"/>
              </a:rPr>
              <a:t>5G</a:t>
            </a:r>
            <a:r>
              <a:rPr lang="zh-CN" altLang="zh-CN" dirty="0">
                <a:latin typeface="楷体" panose="02010609060101010101" pitchFamily="49" charset="-122"/>
                <a:ea typeface="楷体" panose="02010609060101010101" pitchFamily="49" charset="-122"/>
              </a:rPr>
              <a:t>基础上实现万物互联到万物智联的跃迁</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，并提出了</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万物智联、数字孪生</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的美好愿景。</a:t>
            </a:r>
          </a:p>
          <a:p>
            <a:r>
              <a:rPr lang="zh-CN" altLang="zh-CN" dirty="0">
                <a:latin typeface="楷体" panose="02010609060101010101" pitchFamily="49" charset="-122"/>
                <a:ea typeface="楷体" panose="02010609060101010101" pitchFamily="49" charset="-122"/>
              </a:rPr>
              <a:t>由于</a:t>
            </a:r>
            <a:r>
              <a:rPr lang="en-US" altLang="zh-CN" dirty="0">
                <a:latin typeface="楷体" panose="02010609060101010101" pitchFamily="49" charset="-122"/>
                <a:ea typeface="楷体" panose="02010609060101010101" pitchFamily="49" charset="-122"/>
              </a:rPr>
              <a:t>6G</a:t>
            </a:r>
            <a:r>
              <a:rPr lang="zh-CN" altLang="zh-CN" dirty="0">
                <a:latin typeface="楷体" panose="02010609060101010101" pitchFamily="49" charset="-122"/>
                <a:ea typeface="楷体" panose="02010609060101010101" pitchFamily="49" charset="-122"/>
              </a:rPr>
              <a:t>技术将实现空</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天</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地</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海</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一体化无缝覆盖，因此</a:t>
            </a:r>
            <a:r>
              <a:rPr lang="zh-CN" altLang="zh-CN" i="1"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有必要增加一定的基础设施，并对原基础设施做出一定改变。</a:t>
            </a:r>
            <a:endParaRPr lang="en-US" altLang="zh-CN" dirty="0">
              <a:latin typeface="楷体" panose="02010609060101010101" pitchFamily="49" charset="-122"/>
              <a:ea typeface="楷体" panose="02010609060101010101" pitchFamily="49" charset="-122"/>
            </a:endParaRPr>
          </a:p>
          <a:p>
            <a:endParaRPr lang="en-US" altLang="zh-CN" dirty="0"/>
          </a:p>
          <a:p>
            <a:endParaRPr lang="en-US" altLang="zh-CN" dirty="0"/>
          </a:p>
          <a:p>
            <a:r>
              <a:rPr lang="zh-CN" altLang="zh-CN" dirty="0">
                <a:latin typeface="楷体" panose="02010609060101010101" pitchFamily="49" charset="-122"/>
                <a:ea typeface="楷体" panose="02010609060101010101" pitchFamily="49" charset="-122"/>
              </a:rPr>
              <a:t>虽然通信相关的基础设施经过增加或改良后可以满足日常民用的基本需求，但是</a:t>
            </a:r>
            <a:r>
              <a:rPr lang="zh-CN" altLang="zh-CN" b="1" dirty="0">
                <a:latin typeface="楷体" panose="02010609060101010101" pitchFamily="49" charset="-122"/>
                <a:ea typeface="楷体" panose="02010609060101010101" pitchFamily="49" charset="-122"/>
              </a:rPr>
              <a:t>特殊场景</a:t>
            </a:r>
            <a:r>
              <a:rPr lang="zh-CN" altLang="zh-CN" dirty="0">
                <a:latin typeface="楷体" panose="02010609060101010101" pitchFamily="49" charset="-122"/>
                <a:ea typeface="楷体" panose="02010609060101010101" pitchFamily="49" charset="-122"/>
              </a:rPr>
              <a:t>的数据和能量传输往往比较集中，</a:t>
            </a:r>
            <a:r>
              <a:rPr lang="zh-CN" altLang="zh-CN" b="1" dirty="0">
                <a:latin typeface="楷体" panose="02010609060101010101" pitchFamily="49" charset="-122"/>
                <a:ea typeface="楷体" panose="02010609060101010101" pitchFamily="49" charset="-122"/>
              </a:rPr>
              <a:t>仅使用地面设备会显得捉襟见肘</a:t>
            </a:r>
            <a:r>
              <a:rPr lang="zh-CN" altLang="zh-CN" dirty="0">
                <a:latin typeface="楷体" panose="02010609060101010101" pitchFamily="49" charset="-122"/>
                <a:ea typeface="楷体" panose="02010609060101010101" pitchFamily="49" charset="-122"/>
              </a:rPr>
              <a:t>，而且会有损无线设备的使用寿命，例如：重大假期商场促销活动的无线资源分配、灾后救援的无线资源调度和山区传感器实时监测等场景</a:t>
            </a:r>
            <a:r>
              <a:rPr lang="zh-CN" altLang="zh-CN" b="1" dirty="0">
                <a:latin typeface="楷体" panose="02010609060101010101" pitchFamily="49" charset="-122"/>
                <a:ea typeface="楷体" panose="02010609060101010101" pitchFamily="49" charset="-122"/>
              </a:rPr>
              <a:t>需要使用空中设备以增强无线传输效果</a:t>
            </a:r>
            <a:r>
              <a:rPr lang="zh-CN" altLang="zh-CN" dirty="0">
                <a:latin typeface="楷体" panose="02010609060101010101" pitchFamily="49" charset="-122"/>
                <a:ea typeface="楷体" panose="02010609060101010101" pitchFamily="49" charset="-122"/>
              </a:rPr>
              <a:t>。</a:t>
            </a:r>
            <a:endParaRPr lang="en-US" altLang="zh-CN" dirty="0">
              <a:latin typeface="楷体" panose="02010609060101010101" pitchFamily="49" charset="-122"/>
              <a:ea typeface="楷体" panose="02010609060101010101" pitchFamily="49" charset="-122"/>
            </a:endParaRPr>
          </a:p>
          <a:p>
            <a:endParaRPr lang="en-US" altLang="zh-CN" dirty="0"/>
          </a:p>
          <a:p>
            <a:endParaRPr lang="zh-CN" altLang="zh-CN" dirty="0"/>
          </a:p>
          <a:p>
            <a:r>
              <a:rPr lang="zh-CN" altLang="zh-CN" dirty="0">
                <a:latin typeface="楷体" panose="02010609060101010101" pitchFamily="49" charset="-122"/>
                <a:ea typeface="楷体" panose="02010609060101010101" pitchFamily="49" charset="-122"/>
              </a:rPr>
              <a:t>无人机由于其通信质量好、机动性强、成本低廉等优点被广泛应用到</a:t>
            </a:r>
            <a:r>
              <a:rPr lang="en-US" altLang="zh-CN" dirty="0">
                <a:latin typeface="楷体" panose="02010609060101010101" pitchFamily="49" charset="-122"/>
                <a:ea typeface="楷体" panose="02010609060101010101" pitchFamily="49" charset="-122"/>
              </a:rPr>
              <a:t>5G/6G</a:t>
            </a:r>
            <a:r>
              <a:rPr lang="zh-CN" altLang="zh-CN" dirty="0">
                <a:latin typeface="楷体" panose="02010609060101010101" pitchFamily="49" charset="-122"/>
                <a:ea typeface="楷体" panose="02010609060101010101" pitchFamily="49" charset="-122"/>
              </a:rPr>
              <a:t>技术和物联网中。随着无人机使用场景井喷式增加，</a:t>
            </a:r>
            <a:r>
              <a:rPr lang="zh-CN" altLang="zh-CN" b="1" dirty="0">
                <a:latin typeface="楷体" panose="02010609060101010101" pitchFamily="49" charset="-122"/>
                <a:ea typeface="楷体" panose="02010609060101010101" pitchFamily="49" charset="-122"/>
              </a:rPr>
              <a:t>多无人机协作通信</a:t>
            </a:r>
            <a:r>
              <a:rPr lang="zh-CN" altLang="zh-CN" dirty="0">
                <a:latin typeface="楷体" panose="02010609060101010101" pitchFamily="49" charset="-122"/>
                <a:ea typeface="楷体" panose="02010609060101010101" pitchFamily="49" charset="-122"/>
              </a:rPr>
              <a:t>引起学者的广泛关注。由于无人机集群的控制策略和自然界中许多生物种群通过个体间的沟通协作，形成有组织的集群捕食或运动场景十分相似，因此许多学者尝试用</a:t>
            </a:r>
            <a:r>
              <a:rPr lang="zh-CN" altLang="zh-CN" b="1" dirty="0">
                <a:latin typeface="楷体" panose="02010609060101010101" pitchFamily="49" charset="-122"/>
                <a:ea typeface="楷体" panose="02010609060101010101" pitchFamily="49" charset="-122"/>
              </a:rPr>
              <a:t>群体智能方法</a:t>
            </a:r>
            <a:r>
              <a:rPr lang="zh-CN" altLang="zh-CN" dirty="0">
                <a:latin typeface="楷体" panose="02010609060101010101" pitchFamily="49" charset="-122"/>
                <a:ea typeface="楷体" panose="02010609060101010101" pitchFamily="49" charset="-122"/>
              </a:rPr>
              <a:t>解决无人机相关优化问题</a:t>
            </a:r>
            <a:r>
              <a:rPr lang="zh-CN" altLang="zh-CN" sz="1200" dirty="0">
                <a:latin typeface="楷体" panose="02010609060101010101" pitchFamily="49" charset="-122"/>
                <a:ea typeface="楷体" panose="02010609060101010101" pitchFamily="49" charset="-122"/>
              </a:rPr>
              <a:t>。</a:t>
            </a:r>
            <a:endParaRPr lang="en-US" altLang="zh-CN" sz="1200" dirty="0">
              <a:latin typeface="楷体" panose="02010609060101010101" pitchFamily="49" charset="-122"/>
              <a:ea typeface="楷体" panose="02010609060101010101" pitchFamily="49" charset="-122"/>
            </a:endParaRPr>
          </a:p>
        </p:txBody>
      </p:sp>
      <p:grpSp>
        <p:nvGrpSpPr>
          <p:cNvPr id="37" name="组合 36">
            <a:extLst>
              <a:ext uri="{FF2B5EF4-FFF2-40B4-BE49-F238E27FC236}">
                <a16:creationId xmlns:a16="http://schemas.microsoft.com/office/drawing/2014/main" id="{CF2DB3F2-6C08-4A6D-9E28-0B5E33D8EAD3}"/>
              </a:ext>
            </a:extLst>
          </p:cNvPr>
          <p:cNvGrpSpPr/>
          <p:nvPr/>
        </p:nvGrpSpPr>
        <p:grpSpPr>
          <a:xfrm>
            <a:off x="274169" y="940338"/>
            <a:ext cx="5839702" cy="400110"/>
            <a:chOff x="547370" y="1856075"/>
            <a:chExt cx="5839702" cy="400110"/>
          </a:xfrm>
        </p:grpSpPr>
        <p:sp>
          <p:nvSpPr>
            <p:cNvPr id="38" name="矩形 37">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1</a:t>
              </a:r>
            </a:p>
          </p:txBody>
        </p:sp>
        <p:sp>
          <p:nvSpPr>
            <p:cNvPr id="39" name="文本框 5">
              <a:extLst>
                <a:ext uri="{FF2B5EF4-FFF2-40B4-BE49-F238E27FC236}">
                  <a16:creationId xmlns:a16="http://schemas.microsoft.com/office/drawing/2014/main" id="{5ACD2239-0874-4F30-BB78-59417975549B}"/>
                </a:ext>
              </a:extLst>
            </p:cNvPr>
            <p:cNvSpPr txBox="1"/>
            <p:nvPr/>
          </p:nvSpPr>
          <p:spPr>
            <a:xfrm>
              <a:off x="781050" y="1856075"/>
              <a:ext cx="5606022"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altLang="zh-CN" sz="2000" b="1" dirty="0">
                  <a:solidFill>
                    <a:srgbClr val="0158A5"/>
                  </a:solidFill>
                  <a:latin typeface="楷体" panose="02010609060101010101" pitchFamily="49" charset="-122"/>
                  <a:ea typeface="楷体" panose="02010609060101010101" pitchFamily="49" charset="-122"/>
                </a:rPr>
                <a:t>6G</a:t>
              </a:r>
              <a:r>
                <a:rPr lang="zh-CN" altLang="en-US" sz="2000" b="1" dirty="0">
                  <a:solidFill>
                    <a:srgbClr val="0158A5"/>
                  </a:solidFill>
                  <a:latin typeface="楷体" panose="02010609060101010101" pitchFamily="49" charset="-122"/>
                  <a:ea typeface="楷体" panose="02010609060101010101" pitchFamily="49" charset="-122"/>
                </a:rPr>
                <a:t>白皮书发布，提出“万物智联的美好愿景</a:t>
              </a:r>
              <a:r>
                <a:rPr lang="en-US" altLang="zh-CN" sz="2000" b="1" dirty="0">
                  <a:solidFill>
                    <a:srgbClr val="0158A5"/>
                  </a:solidFill>
                  <a:latin typeface="楷体" panose="02010609060101010101" pitchFamily="49" charset="-122"/>
                  <a:ea typeface="楷体" panose="02010609060101010101" pitchFamily="49" charset="-122"/>
                </a:rPr>
                <a:t>”</a:t>
              </a:r>
              <a:r>
                <a:rPr lang="zh-CN" altLang="en-US" sz="2000" b="1" dirty="0">
                  <a:solidFill>
                    <a:srgbClr val="0158A5"/>
                  </a:solidFill>
                  <a:latin typeface="楷体" panose="02010609060101010101" pitchFamily="49" charset="-122"/>
                  <a:ea typeface="楷体" panose="02010609060101010101" pitchFamily="49" charset="-122"/>
                </a:rPr>
                <a:t>。</a:t>
              </a:r>
            </a:p>
          </p:txBody>
        </p:sp>
      </p:grpSp>
      <p:grpSp>
        <p:nvGrpSpPr>
          <p:cNvPr id="40" name="组合 39">
            <a:extLst>
              <a:ext uri="{FF2B5EF4-FFF2-40B4-BE49-F238E27FC236}">
                <a16:creationId xmlns:a16="http://schemas.microsoft.com/office/drawing/2014/main" id="{CF2DB3F2-6C08-4A6D-9E28-0B5E33D8EAD3}"/>
              </a:ext>
            </a:extLst>
          </p:cNvPr>
          <p:cNvGrpSpPr/>
          <p:nvPr/>
        </p:nvGrpSpPr>
        <p:grpSpPr>
          <a:xfrm>
            <a:off x="274168" y="2588809"/>
            <a:ext cx="4289599" cy="400110"/>
            <a:chOff x="547370" y="1856075"/>
            <a:chExt cx="4289599" cy="400110"/>
          </a:xfrm>
        </p:grpSpPr>
        <p:sp>
          <p:nvSpPr>
            <p:cNvPr id="54" name="矩形 53">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2</a:t>
              </a:r>
            </a:p>
          </p:txBody>
        </p:sp>
        <p:sp>
          <p:nvSpPr>
            <p:cNvPr id="55" name="文本框 5">
              <a:extLst>
                <a:ext uri="{FF2B5EF4-FFF2-40B4-BE49-F238E27FC236}">
                  <a16:creationId xmlns:a16="http://schemas.microsoft.com/office/drawing/2014/main" id="{5ACD2239-0874-4F30-BB78-59417975549B}"/>
                </a:ext>
              </a:extLst>
            </p:cNvPr>
            <p:cNvSpPr txBox="1"/>
            <p:nvPr/>
          </p:nvSpPr>
          <p:spPr>
            <a:xfrm>
              <a:off x="781050" y="1856075"/>
              <a:ext cx="4055919"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2000" b="1" dirty="0">
                  <a:solidFill>
                    <a:srgbClr val="0158A5"/>
                  </a:solidFill>
                  <a:latin typeface="楷体" panose="02010609060101010101" pitchFamily="49" charset="-122"/>
                  <a:ea typeface="楷体" panose="02010609060101010101" pitchFamily="49" charset="-122"/>
                </a:rPr>
                <a:t>传统通信基础设施“捉襟见肘”。</a:t>
              </a:r>
            </a:p>
          </p:txBody>
        </p:sp>
      </p:grpSp>
      <p:grpSp>
        <p:nvGrpSpPr>
          <p:cNvPr id="56" name="组合 55">
            <a:extLst>
              <a:ext uri="{FF2B5EF4-FFF2-40B4-BE49-F238E27FC236}">
                <a16:creationId xmlns:a16="http://schemas.microsoft.com/office/drawing/2014/main" id="{CF2DB3F2-6C08-4A6D-9E28-0B5E33D8EAD3}"/>
              </a:ext>
            </a:extLst>
          </p:cNvPr>
          <p:cNvGrpSpPr/>
          <p:nvPr/>
        </p:nvGrpSpPr>
        <p:grpSpPr>
          <a:xfrm>
            <a:off x="274168" y="4257853"/>
            <a:ext cx="6354266" cy="400110"/>
            <a:chOff x="547370" y="1856075"/>
            <a:chExt cx="6354266" cy="400110"/>
          </a:xfrm>
        </p:grpSpPr>
        <p:sp>
          <p:nvSpPr>
            <p:cNvPr id="57" name="矩形 56">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3</a:t>
              </a:r>
            </a:p>
          </p:txBody>
        </p:sp>
        <p:sp>
          <p:nvSpPr>
            <p:cNvPr id="58" name="文本框 5">
              <a:extLst>
                <a:ext uri="{FF2B5EF4-FFF2-40B4-BE49-F238E27FC236}">
                  <a16:creationId xmlns:a16="http://schemas.microsoft.com/office/drawing/2014/main" id="{5ACD2239-0874-4F30-BB78-59417975549B}"/>
                </a:ext>
              </a:extLst>
            </p:cNvPr>
            <p:cNvSpPr txBox="1"/>
            <p:nvPr/>
          </p:nvSpPr>
          <p:spPr>
            <a:xfrm>
              <a:off x="781050" y="1856075"/>
              <a:ext cx="6120586"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2000" b="1" dirty="0">
                  <a:solidFill>
                    <a:srgbClr val="0158A5"/>
                  </a:solidFill>
                  <a:latin typeface="楷体" panose="02010609060101010101" pitchFamily="49" charset="-122"/>
                  <a:ea typeface="楷体" panose="02010609060101010101" pitchFamily="49" charset="-122"/>
                </a:rPr>
                <a:t>无人机协作通信优势突出，群体智能算法备受关注。</a:t>
              </a:r>
            </a:p>
          </p:txBody>
        </p:sp>
      </p:grpSp>
    </p:spTree>
    <p:extLst>
      <p:ext uri="{BB962C8B-B14F-4D97-AF65-F5344CB8AC3E}">
        <p14:creationId xmlns:p14="http://schemas.microsoft.com/office/powerpoint/2010/main" val="2076388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a:extLst>
              <a:ext uri="{FF2B5EF4-FFF2-40B4-BE49-F238E27FC236}">
                <a16:creationId xmlns:a16="http://schemas.microsoft.com/office/drawing/2014/main" id="{11154EAA-4230-F771-3E55-87BE54908DC8}"/>
              </a:ext>
            </a:extLst>
          </p:cNvPr>
          <p:cNvSpPr/>
          <p:nvPr/>
        </p:nvSpPr>
        <p:spPr>
          <a:xfrm>
            <a:off x="6443931" y="-2665562"/>
            <a:ext cx="7513608" cy="686662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37064" y="2215905"/>
            <a:ext cx="6423546" cy="3970318"/>
          </a:xfrm>
          <a:prstGeom prst="rect">
            <a:avLst/>
          </a:prstGeom>
          <a:ln>
            <a:noFill/>
          </a:ln>
        </p:spPr>
        <p:txBody>
          <a:bodyPr wrap="square">
            <a:spAutoFit/>
          </a:bodyPr>
          <a:lstStyle/>
          <a:p>
            <a:pPr marL="514350" indent="-514350">
              <a:buAutoNum type="arabicPeriod"/>
            </a:pPr>
            <a:r>
              <a:rPr lang="zh-CN" altLang="en-US" sz="2800" b="1" dirty="0">
                <a:latin typeface="楷体" panose="02010609060101010101" pitchFamily="49" charset="-122"/>
                <a:ea typeface="楷体" panose="02010609060101010101" pitchFamily="49" charset="-122"/>
              </a:rPr>
              <a:t>研究背景</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solidFill>
                  <a:srgbClr val="0070C0"/>
                </a:solidFill>
                <a:latin typeface="楷体" panose="02010609060101010101" pitchFamily="49" charset="-122"/>
                <a:ea typeface="楷体" panose="02010609060101010101" pitchFamily="49" charset="-122"/>
              </a:rPr>
              <a:t>2. </a:t>
            </a:r>
            <a:r>
              <a:rPr lang="zh-CN" altLang="zh-CN" sz="2800" b="1" dirty="0">
                <a:solidFill>
                  <a:srgbClr val="0070C0"/>
                </a:solidFill>
                <a:latin typeface="楷体" panose="02010609060101010101" pitchFamily="49" charset="-122"/>
                <a:ea typeface="楷体" panose="02010609060101010101" pitchFamily="49" charset="-122"/>
              </a:rPr>
              <a:t>群体智能算法原理</a:t>
            </a:r>
            <a:endParaRPr lang="en-US" altLang="zh-CN" sz="2800" b="1" dirty="0">
              <a:solidFill>
                <a:srgbClr val="0070C0"/>
              </a:solidFill>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3. </a:t>
            </a:r>
            <a:r>
              <a:rPr lang="zh-CN" altLang="en-US" sz="2800" b="1" dirty="0">
                <a:latin typeface="楷体" panose="02010609060101010101" pitchFamily="49" charset="-122"/>
                <a:ea typeface="楷体" panose="02010609060101010101" pitchFamily="49" charset="-122"/>
              </a:rPr>
              <a:t>算法</a:t>
            </a:r>
            <a:r>
              <a:rPr lang="zh-CN" altLang="zh-CN" sz="2800" b="1" dirty="0">
                <a:latin typeface="楷体" panose="02010609060101010101" pitchFamily="49" charset="-122"/>
                <a:ea typeface="楷体" panose="02010609060101010101" pitchFamily="49" charset="-122"/>
              </a:rPr>
              <a:t>应用</a:t>
            </a:r>
            <a:r>
              <a:rPr lang="zh-CN" altLang="en-US" sz="2800" b="1" dirty="0">
                <a:latin typeface="楷体" panose="02010609060101010101" pitchFamily="49" charset="-122"/>
                <a:ea typeface="楷体" panose="02010609060101010101" pitchFamily="49" charset="-122"/>
              </a:rPr>
              <a:t>综述</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4. </a:t>
            </a:r>
            <a:r>
              <a:rPr lang="zh-CN" altLang="en-US" sz="2800" b="1" dirty="0">
                <a:latin typeface="楷体" panose="02010609060101010101" pitchFamily="49" charset="-122"/>
                <a:ea typeface="楷体" panose="02010609060101010101" pitchFamily="49" charset="-122"/>
              </a:rPr>
              <a:t>未来发展趋势</a:t>
            </a:r>
            <a:endParaRPr lang="en-US" altLang="zh-CN" sz="2800" b="1" dirty="0">
              <a:latin typeface="楷体" panose="02010609060101010101" pitchFamily="49" charset="-122"/>
              <a:ea typeface="楷体" panose="02010609060101010101" pitchFamily="49" charset="-122"/>
            </a:endParaRPr>
          </a:p>
          <a:p>
            <a:endParaRPr lang="en-US" altLang="zh-CN" sz="2800" b="1" dirty="0">
              <a:latin typeface="楷体" panose="02010609060101010101" pitchFamily="49" charset="-122"/>
              <a:ea typeface="楷体" panose="02010609060101010101" pitchFamily="49" charset="-122"/>
            </a:endParaRPr>
          </a:p>
          <a:p>
            <a:r>
              <a:rPr lang="en-US" altLang="zh-CN" sz="2800" b="1" dirty="0">
                <a:latin typeface="楷体" panose="02010609060101010101" pitchFamily="49" charset="-122"/>
                <a:ea typeface="楷体" panose="02010609060101010101" pitchFamily="49" charset="-122"/>
              </a:rPr>
              <a:t>5. </a:t>
            </a:r>
            <a:r>
              <a:rPr lang="zh-CN" altLang="en-US" sz="2800" b="1" dirty="0">
                <a:latin typeface="楷体" panose="02010609060101010101" pitchFamily="49" charset="-122"/>
                <a:ea typeface="楷体" panose="02010609060101010101" pitchFamily="49" charset="-122"/>
              </a:rPr>
              <a:t>参考文献</a:t>
            </a:r>
          </a:p>
        </p:txBody>
      </p:sp>
    </p:spTree>
    <p:extLst>
      <p:ext uri="{BB962C8B-B14F-4D97-AF65-F5344CB8AC3E}">
        <p14:creationId xmlns:p14="http://schemas.microsoft.com/office/powerpoint/2010/main" val="2670624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p:txBody>
          <a:bodyPr>
            <a:normAutofit fontScale="97500" lnSpcReduction="10000"/>
          </a:bodyPr>
          <a:lstStyle/>
          <a:p>
            <a:r>
              <a:rPr lang="en-US" altLang="zh-CN" dirty="0"/>
              <a:t>2 </a:t>
            </a:r>
            <a:r>
              <a:rPr lang="zh-CN" altLang="zh-CN" dirty="0"/>
              <a:t>群体智能算法原理</a:t>
            </a:r>
            <a:endParaRPr lang="en-US" altLang="zh-CN" dirty="0"/>
          </a:p>
          <a:p>
            <a:endParaRPr lang="en-US" altLang="zh-CN" dirty="0"/>
          </a:p>
          <a:p>
            <a:endParaRPr lang="zh-CN" altLang="en-US" dirty="0"/>
          </a:p>
        </p:txBody>
      </p:sp>
      <p:sp>
        <p:nvSpPr>
          <p:cNvPr id="2" name="矩形 1"/>
          <p:cNvSpPr/>
          <p:nvPr/>
        </p:nvSpPr>
        <p:spPr>
          <a:xfrm>
            <a:off x="605068" y="2423710"/>
            <a:ext cx="5345373" cy="3693319"/>
          </a:xfrm>
          <a:prstGeom prst="rect">
            <a:avLst/>
          </a:prstGeom>
        </p:spPr>
        <p:txBody>
          <a:bodyPr wrap="square">
            <a:spAutoFit/>
          </a:bodyPr>
          <a:lstStyle/>
          <a:p>
            <a:r>
              <a:rPr lang="zh-CN" altLang="zh-CN" dirty="0">
                <a:latin typeface="楷体" panose="02010609060101010101" pitchFamily="49" charset="-122"/>
                <a:ea typeface="楷体" panose="02010609060101010101" pitchFamily="49" charset="-122"/>
              </a:rPr>
              <a:t>受</a:t>
            </a:r>
            <a:r>
              <a:rPr lang="zh-CN" altLang="zh-CN" b="1" dirty="0">
                <a:solidFill>
                  <a:srgbClr val="0158A5"/>
                </a:solidFill>
                <a:latin typeface="楷体" panose="02010609060101010101" pitchFamily="49" charset="-122"/>
                <a:ea typeface="楷体" panose="02010609060101010101" pitchFamily="49" charset="-122"/>
              </a:rPr>
              <a:t>达尔文进化论启发</a:t>
            </a:r>
            <a:r>
              <a:rPr lang="zh-CN" altLang="zh-CN" dirty="0">
                <a:latin typeface="楷体" panose="02010609060101010101" pitchFamily="49" charset="-122"/>
                <a:ea typeface="楷体" panose="02010609060101010101" pitchFamily="49" charset="-122"/>
              </a:rPr>
              <a:t>而形成的方法</a:t>
            </a:r>
            <a:endParaRPr lang="en-US" altLang="zh-CN" dirty="0">
              <a:latin typeface="楷体" panose="02010609060101010101" pitchFamily="49" charset="-122"/>
              <a:ea typeface="楷体" panose="02010609060101010101" pitchFamily="49" charset="-122"/>
            </a:endParaRPr>
          </a:p>
          <a:p>
            <a:pPr marL="285750" indent="-285750">
              <a:buFont typeface="Arial" panose="020B0604020202020204" pitchFamily="34" charset="0"/>
              <a:buChar char="•"/>
            </a:pPr>
            <a:r>
              <a:rPr lang="zh-CN" altLang="en-US" dirty="0">
                <a:latin typeface="楷体" panose="02010609060101010101" pitchFamily="49" charset="-122"/>
                <a:ea typeface="楷体" panose="02010609060101010101" pitchFamily="49" charset="-122"/>
              </a:rPr>
              <a:t>遗</a:t>
            </a:r>
            <a:r>
              <a:rPr lang="zh-CN" altLang="zh-CN" dirty="0">
                <a:latin typeface="楷体" panose="02010609060101010101" pitchFamily="49" charset="-122"/>
                <a:ea typeface="楷体" panose="02010609060101010101" pitchFamily="49" charset="-122"/>
              </a:rPr>
              <a:t>传算法</a:t>
            </a:r>
            <a:endParaRPr lang="en-US" altLang="zh-CN" dirty="0">
              <a:latin typeface="楷体" panose="02010609060101010101" pitchFamily="49" charset="-122"/>
              <a:ea typeface="楷体" panose="02010609060101010101" pitchFamily="49" charset="-122"/>
            </a:endParaRPr>
          </a:p>
          <a:p>
            <a:pPr marL="285750" indent="-285750">
              <a:buFont typeface="Arial" panose="020B0604020202020204" pitchFamily="34" charset="0"/>
              <a:buChar char="•"/>
            </a:pPr>
            <a:r>
              <a:rPr lang="zh-CN" altLang="zh-CN" dirty="0">
                <a:latin typeface="楷体" panose="02010609060101010101" pitchFamily="49" charset="-122"/>
                <a:ea typeface="楷体" panose="02010609060101010101" pitchFamily="49" charset="-122"/>
              </a:rPr>
              <a:t>进化规划</a:t>
            </a:r>
            <a:endParaRPr lang="en-US" altLang="zh-CN" dirty="0">
              <a:latin typeface="楷体" panose="02010609060101010101" pitchFamily="49" charset="-122"/>
              <a:ea typeface="楷体" panose="02010609060101010101" pitchFamily="49" charset="-122"/>
            </a:endParaRPr>
          </a:p>
          <a:p>
            <a:pPr marL="285750" indent="-285750">
              <a:buFont typeface="Arial" panose="020B0604020202020204" pitchFamily="34" charset="0"/>
              <a:buChar char="•"/>
            </a:pPr>
            <a:r>
              <a:rPr lang="zh-CN" altLang="zh-CN" dirty="0">
                <a:latin typeface="楷体" panose="02010609060101010101" pitchFamily="49" charset="-122"/>
                <a:ea typeface="楷体" panose="02010609060101010101" pitchFamily="49" charset="-122"/>
              </a:rPr>
              <a:t>差分进化</a:t>
            </a:r>
            <a:endParaRPr lang="en-US" altLang="zh-CN" dirty="0">
              <a:latin typeface="楷体" panose="02010609060101010101" pitchFamily="49" charset="-122"/>
              <a:ea typeface="楷体" panose="02010609060101010101" pitchFamily="49" charset="-122"/>
            </a:endParaRPr>
          </a:p>
          <a:p>
            <a:r>
              <a:rPr lang="en-US" altLang="zh-CN" dirty="0">
                <a:latin typeface="楷体" panose="02010609060101010101" pitchFamily="49" charset="-122"/>
                <a:ea typeface="楷体" panose="02010609060101010101" pitchFamily="49" charset="-122"/>
              </a:rPr>
              <a:t>     ……</a:t>
            </a:r>
            <a:r>
              <a:rPr lang="zh-CN" altLang="zh-CN" dirty="0">
                <a:latin typeface="楷体" panose="02010609060101010101" pitchFamily="49" charset="-122"/>
                <a:ea typeface="楷体" panose="02010609060101010101" pitchFamily="49" charset="-122"/>
              </a:rPr>
              <a:t>；</a:t>
            </a:r>
            <a:endParaRPr lang="en-US" altLang="zh-CN" dirty="0">
              <a:latin typeface="楷体" panose="02010609060101010101" pitchFamily="49" charset="-122"/>
              <a:ea typeface="楷体" panose="02010609060101010101" pitchFamily="49" charset="-122"/>
            </a:endParaRPr>
          </a:p>
          <a:p>
            <a:endParaRPr lang="zh-CN" altLang="zh-CN" dirty="0">
              <a:latin typeface="楷体" panose="02010609060101010101" pitchFamily="49" charset="-122"/>
              <a:ea typeface="楷体" panose="02010609060101010101" pitchFamily="49" charset="-122"/>
            </a:endParaRPr>
          </a:p>
          <a:p>
            <a:r>
              <a:rPr lang="zh-CN" altLang="zh-CN" dirty="0">
                <a:latin typeface="楷体" panose="02010609060101010101" pitchFamily="49" charset="-122"/>
                <a:ea typeface="楷体" panose="02010609060101010101" pitchFamily="49" charset="-122"/>
              </a:rPr>
              <a:t>观察某些</a:t>
            </a:r>
            <a:r>
              <a:rPr lang="zh-CN" altLang="zh-CN" b="1" dirty="0">
                <a:solidFill>
                  <a:srgbClr val="0158A5"/>
                </a:solidFill>
                <a:latin typeface="楷体" panose="02010609060101010101" pitchFamily="49" charset="-122"/>
                <a:ea typeface="楷体" panose="02010609060101010101" pitchFamily="49" charset="-122"/>
              </a:rPr>
              <a:t>生物的行为</a:t>
            </a:r>
            <a:r>
              <a:rPr lang="zh-CN" altLang="zh-CN" dirty="0">
                <a:latin typeface="楷体" panose="02010609060101010101" pitchFamily="49" charset="-122"/>
                <a:ea typeface="楷体" panose="02010609060101010101" pitchFamily="49" charset="-122"/>
              </a:rPr>
              <a:t>而形成的方法，</a:t>
            </a:r>
            <a:endParaRPr lang="en-US" altLang="zh-CN" dirty="0">
              <a:latin typeface="楷体" panose="02010609060101010101" pitchFamily="49" charset="-122"/>
              <a:ea typeface="楷体" panose="02010609060101010101" pitchFamily="49" charset="-122"/>
            </a:endParaRPr>
          </a:p>
          <a:p>
            <a:pPr marL="285750" indent="-285750">
              <a:buFont typeface="Arial" panose="020B0604020202020204" pitchFamily="34" charset="0"/>
              <a:buChar char="•"/>
            </a:pPr>
            <a:r>
              <a:rPr lang="zh-CN" altLang="zh-CN" dirty="0">
                <a:latin typeface="楷体" panose="02010609060101010101" pitchFamily="49" charset="-122"/>
                <a:ea typeface="楷体" panose="02010609060101010101" pitchFamily="49" charset="-122"/>
              </a:rPr>
              <a:t>粒子群优化</a:t>
            </a:r>
            <a:endParaRPr lang="en-US" altLang="zh-CN" i="1" dirty="0">
              <a:latin typeface="楷体" panose="02010609060101010101" pitchFamily="49" charset="-122"/>
              <a:ea typeface="楷体" panose="02010609060101010101" pitchFamily="49" charset="-122"/>
            </a:endParaRPr>
          </a:p>
          <a:p>
            <a:pPr marL="285750" indent="-285750">
              <a:buFont typeface="Arial" panose="020B0604020202020204" pitchFamily="34" charset="0"/>
              <a:buChar char="•"/>
            </a:pPr>
            <a:r>
              <a:rPr lang="zh-CN" altLang="zh-CN" dirty="0">
                <a:latin typeface="楷体" panose="02010609060101010101" pitchFamily="49" charset="-122"/>
                <a:ea typeface="楷体" panose="02010609060101010101" pitchFamily="49" charset="-122"/>
              </a:rPr>
              <a:t>蚁群优化</a:t>
            </a:r>
            <a:endParaRPr lang="en-US" altLang="zh-CN" i="1" dirty="0">
              <a:latin typeface="楷体" panose="02010609060101010101" pitchFamily="49" charset="-122"/>
              <a:ea typeface="楷体" panose="02010609060101010101" pitchFamily="49" charset="-122"/>
            </a:endParaRPr>
          </a:p>
          <a:p>
            <a:pPr marL="285750" indent="-285750">
              <a:buFont typeface="Arial" panose="020B0604020202020204" pitchFamily="34" charset="0"/>
              <a:buChar char="•"/>
            </a:pPr>
            <a:r>
              <a:rPr lang="zh-CN" altLang="zh-CN" dirty="0">
                <a:latin typeface="楷体" panose="02010609060101010101" pitchFamily="49" charset="-122"/>
                <a:ea typeface="楷体" panose="02010609060101010101" pitchFamily="49" charset="-122"/>
              </a:rPr>
              <a:t>灰狼优化</a:t>
            </a:r>
            <a:endParaRPr lang="en-US" altLang="zh-CN" dirty="0">
              <a:latin typeface="楷体" panose="02010609060101010101" pitchFamily="49" charset="-122"/>
              <a:ea typeface="楷体" panose="02010609060101010101" pitchFamily="49" charset="-122"/>
            </a:endParaRPr>
          </a:p>
          <a:p>
            <a:pPr marL="285750" indent="-285750">
              <a:buFont typeface="Arial" panose="020B0604020202020204" pitchFamily="34" charset="0"/>
              <a:buChar char="•"/>
            </a:pPr>
            <a:r>
              <a:rPr lang="zh-CN" altLang="zh-CN" dirty="0">
                <a:latin typeface="楷体" panose="02010609060101010101" pitchFamily="49" charset="-122"/>
                <a:ea typeface="楷体" panose="02010609060101010101" pitchFamily="49" charset="-122"/>
              </a:rPr>
              <a:t>萤火虫算法</a:t>
            </a:r>
            <a:endParaRPr lang="en-US" altLang="zh-CN" dirty="0">
              <a:latin typeface="楷体" panose="02010609060101010101" pitchFamily="49" charset="-122"/>
              <a:ea typeface="楷体" panose="02010609060101010101" pitchFamily="49" charset="-122"/>
            </a:endParaRPr>
          </a:p>
          <a:p>
            <a:pPr marL="285750" indent="-285750">
              <a:buFont typeface="Arial" panose="020B0604020202020204" pitchFamily="34" charset="0"/>
              <a:buChar char="•"/>
            </a:pPr>
            <a:r>
              <a:rPr lang="zh-CN" altLang="zh-CN" dirty="0">
                <a:latin typeface="楷体" panose="02010609060101010101" pitchFamily="49" charset="-122"/>
                <a:ea typeface="楷体" panose="02010609060101010101" pitchFamily="49" charset="-122"/>
              </a:rPr>
              <a:t>花授粉算法</a:t>
            </a:r>
            <a:endParaRPr lang="en-US" altLang="zh-CN" dirty="0">
              <a:latin typeface="楷体" panose="02010609060101010101" pitchFamily="49" charset="-122"/>
              <a:ea typeface="楷体" panose="02010609060101010101" pitchFamily="49" charset="-122"/>
            </a:endParaRPr>
          </a:p>
          <a:p>
            <a:r>
              <a:rPr lang="en-US" altLang="zh-CN" dirty="0">
                <a:latin typeface="楷体" panose="02010609060101010101" pitchFamily="49" charset="-122"/>
                <a:ea typeface="楷体" panose="02010609060101010101" pitchFamily="49" charset="-122"/>
              </a:rPr>
              <a:t>    ……</a:t>
            </a:r>
            <a:endParaRPr lang="zh-CN" altLang="zh-CN" dirty="0">
              <a:latin typeface="楷体" panose="02010609060101010101" pitchFamily="49" charset="-122"/>
              <a:ea typeface="楷体" panose="02010609060101010101" pitchFamily="49" charset="-122"/>
            </a:endParaRPr>
          </a:p>
        </p:txBody>
      </p:sp>
      <p:grpSp>
        <p:nvGrpSpPr>
          <p:cNvPr id="22" name="组合 21">
            <a:extLst>
              <a:ext uri="{FF2B5EF4-FFF2-40B4-BE49-F238E27FC236}">
                <a16:creationId xmlns:a16="http://schemas.microsoft.com/office/drawing/2014/main" id="{CF2DB3F2-6C08-4A6D-9E28-0B5E33D8EAD3}"/>
              </a:ext>
            </a:extLst>
          </p:cNvPr>
          <p:cNvGrpSpPr/>
          <p:nvPr/>
        </p:nvGrpSpPr>
        <p:grpSpPr>
          <a:xfrm>
            <a:off x="690274" y="1602888"/>
            <a:ext cx="2741098" cy="400110"/>
            <a:chOff x="547370" y="1856075"/>
            <a:chExt cx="2741098" cy="400110"/>
          </a:xfrm>
        </p:grpSpPr>
        <p:sp>
          <p:nvSpPr>
            <p:cNvPr id="23" name="矩形 22">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1</a:t>
              </a:r>
            </a:p>
          </p:txBody>
        </p:sp>
        <p:sp>
          <p:nvSpPr>
            <p:cNvPr id="24" name="文本框 5">
              <a:extLst>
                <a:ext uri="{FF2B5EF4-FFF2-40B4-BE49-F238E27FC236}">
                  <a16:creationId xmlns:a16="http://schemas.microsoft.com/office/drawing/2014/main" id="{5ACD2239-0874-4F30-BB78-59417975549B}"/>
                </a:ext>
              </a:extLst>
            </p:cNvPr>
            <p:cNvSpPr txBox="1"/>
            <p:nvPr/>
          </p:nvSpPr>
          <p:spPr>
            <a:xfrm>
              <a:off x="781050" y="1856075"/>
              <a:ext cx="2507418"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2000" b="1" dirty="0">
                  <a:solidFill>
                    <a:srgbClr val="0158A5"/>
                  </a:solidFill>
                  <a:latin typeface="楷体" panose="02010609060101010101" pitchFamily="49" charset="-122"/>
                  <a:ea typeface="楷体" panose="02010609060101010101" pitchFamily="49" charset="-122"/>
                </a:rPr>
                <a:t>群体智能算法的分类</a:t>
              </a:r>
            </a:p>
          </p:txBody>
        </p:sp>
      </p:grpSp>
      <p:grpSp>
        <p:nvGrpSpPr>
          <p:cNvPr id="26" name="组合 25">
            <a:extLst>
              <a:ext uri="{FF2B5EF4-FFF2-40B4-BE49-F238E27FC236}">
                <a16:creationId xmlns:a16="http://schemas.microsoft.com/office/drawing/2014/main" id="{CF2DB3F2-6C08-4A6D-9E28-0B5E33D8EAD3}"/>
              </a:ext>
            </a:extLst>
          </p:cNvPr>
          <p:cNvGrpSpPr/>
          <p:nvPr/>
        </p:nvGrpSpPr>
        <p:grpSpPr>
          <a:xfrm>
            <a:off x="5950441" y="1602888"/>
            <a:ext cx="3257265" cy="400110"/>
            <a:chOff x="547370" y="1856075"/>
            <a:chExt cx="3257265" cy="400110"/>
          </a:xfrm>
        </p:grpSpPr>
        <p:sp>
          <p:nvSpPr>
            <p:cNvPr id="27" name="矩形 26">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2</a:t>
              </a:r>
            </a:p>
          </p:txBody>
        </p:sp>
        <p:sp>
          <p:nvSpPr>
            <p:cNvPr id="29" name="文本框 5">
              <a:extLst>
                <a:ext uri="{FF2B5EF4-FFF2-40B4-BE49-F238E27FC236}">
                  <a16:creationId xmlns:a16="http://schemas.microsoft.com/office/drawing/2014/main" id="{5ACD2239-0874-4F30-BB78-59417975549B}"/>
                </a:ext>
              </a:extLst>
            </p:cNvPr>
            <p:cNvSpPr txBox="1"/>
            <p:nvPr/>
          </p:nvSpPr>
          <p:spPr>
            <a:xfrm>
              <a:off x="781050" y="1856075"/>
              <a:ext cx="3023585"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2000" b="1" dirty="0">
                  <a:solidFill>
                    <a:srgbClr val="0158A5"/>
                  </a:solidFill>
                  <a:latin typeface="楷体" panose="02010609060101010101" pitchFamily="49" charset="-122"/>
                  <a:ea typeface="楷体" panose="02010609060101010101" pitchFamily="49" charset="-122"/>
                </a:rPr>
                <a:t>群体智能算法的一般框架</a:t>
              </a:r>
            </a:p>
          </p:txBody>
        </p:sp>
      </p:grpSp>
      <p:sp>
        <p:nvSpPr>
          <p:cNvPr id="12" name="矩形 11"/>
          <p:cNvSpPr/>
          <p:nvPr/>
        </p:nvSpPr>
        <p:spPr>
          <a:xfrm>
            <a:off x="605067" y="816106"/>
            <a:ext cx="10299493" cy="646331"/>
          </a:xfrm>
          <a:prstGeom prst="rect">
            <a:avLst/>
          </a:prstGeom>
          <a:ln w="19050">
            <a:solidFill>
              <a:srgbClr val="0070C0"/>
            </a:solidFill>
            <a:prstDash val="dashDot"/>
          </a:ln>
        </p:spPr>
        <p:txBody>
          <a:bodyPr wrap="square">
            <a:spAutoFit/>
          </a:bodyPr>
          <a:lstStyle/>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群体智能方法存储一个种群的个体</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即解</a:t>
            </a:r>
            <a:r>
              <a:rPr lang="en-US" altLang="zh-CN"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并数次迭代（即世代）更新这些个体，直到满足某个停止标准。</a:t>
            </a:r>
            <a:endParaRPr lang="en-US" altLang="zh-CN" dirty="0">
              <a:latin typeface="楷体" panose="02010609060101010101" pitchFamily="49" charset="-122"/>
              <a:ea typeface="楷体" panose="02010609060101010101" pitchFamily="49" charset="-122"/>
            </a:endParaRPr>
          </a:p>
        </p:txBody>
      </p:sp>
      <p:sp>
        <p:nvSpPr>
          <p:cNvPr id="15" name="圆角矩形 14"/>
          <p:cNvSpPr/>
          <p:nvPr/>
        </p:nvSpPr>
        <p:spPr>
          <a:xfrm>
            <a:off x="9030742" y="2562130"/>
            <a:ext cx="1251052" cy="61414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30"/>
          <p:cNvSpPr/>
          <p:nvPr/>
        </p:nvSpPr>
        <p:spPr>
          <a:xfrm>
            <a:off x="9030742" y="4785223"/>
            <a:ext cx="1251052" cy="61414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圆角矩形 31"/>
          <p:cNvSpPr/>
          <p:nvPr/>
        </p:nvSpPr>
        <p:spPr>
          <a:xfrm>
            <a:off x="6184121" y="4453430"/>
            <a:ext cx="1251052" cy="61414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圆角矩形 32"/>
          <p:cNvSpPr/>
          <p:nvPr/>
        </p:nvSpPr>
        <p:spPr>
          <a:xfrm>
            <a:off x="6184122" y="3473161"/>
            <a:ext cx="1251052" cy="61414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圆角矩形 33"/>
          <p:cNvSpPr/>
          <p:nvPr/>
        </p:nvSpPr>
        <p:spPr>
          <a:xfrm>
            <a:off x="6184121" y="2489679"/>
            <a:ext cx="1251052" cy="608363"/>
          </a:xfrm>
          <a:prstGeom prst="roundRect">
            <a:avLst/>
          </a:prstGeom>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6184120" y="5399371"/>
            <a:ext cx="1251052" cy="61414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流程图: 决策 15"/>
          <p:cNvSpPr/>
          <p:nvPr/>
        </p:nvSpPr>
        <p:spPr>
          <a:xfrm>
            <a:off x="8725943" y="3591184"/>
            <a:ext cx="1860652" cy="805218"/>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6124154" y="2624583"/>
            <a:ext cx="1527960" cy="338554"/>
          </a:xfrm>
          <a:prstGeom prst="rect">
            <a:avLst/>
          </a:prstGeom>
          <a:noFill/>
        </p:spPr>
        <p:txBody>
          <a:bodyPr wrap="square" rtlCol="0">
            <a:spAutoFit/>
          </a:bodyPr>
          <a:lstStyle/>
          <a:p>
            <a:r>
              <a:rPr lang="zh-CN" altLang="en-US" sz="1600" b="1" dirty="0">
                <a:solidFill>
                  <a:schemeClr val="bg1"/>
                </a:solidFill>
                <a:latin typeface="楷体" panose="02010609060101010101" pitchFamily="49" charset="-122"/>
                <a:ea typeface="楷体" panose="02010609060101010101" pitchFamily="49" charset="-122"/>
              </a:rPr>
              <a:t>设置算法参数</a:t>
            </a:r>
          </a:p>
        </p:txBody>
      </p:sp>
      <p:sp>
        <p:nvSpPr>
          <p:cNvPr id="38" name="TextBox 37"/>
          <p:cNvSpPr txBox="1"/>
          <p:nvPr/>
        </p:nvSpPr>
        <p:spPr>
          <a:xfrm>
            <a:off x="6184120" y="3629909"/>
            <a:ext cx="1527960" cy="338554"/>
          </a:xfrm>
          <a:prstGeom prst="rect">
            <a:avLst/>
          </a:prstGeom>
          <a:noFill/>
        </p:spPr>
        <p:txBody>
          <a:bodyPr wrap="square" rtlCol="0">
            <a:spAutoFit/>
          </a:bodyPr>
          <a:lstStyle/>
          <a:p>
            <a:r>
              <a:rPr lang="zh-CN" altLang="en-US" sz="1600" b="1" dirty="0">
                <a:solidFill>
                  <a:schemeClr val="bg1"/>
                </a:solidFill>
                <a:latin typeface="楷体" panose="02010609060101010101" pitchFamily="49" charset="-122"/>
                <a:ea typeface="楷体" panose="02010609060101010101" pitchFamily="49" charset="-122"/>
              </a:rPr>
              <a:t>初始化种群</a:t>
            </a:r>
          </a:p>
        </p:txBody>
      </p:sp>
      <p:sp>
        <p:nvSpPr>
          <p:cNvPr id="39" name="TextBox 38"/>
          <p:cNvSpPr txBox="1"/>
          <p:nvPr/>
        </p:nvSpPr>
        <p:spPr>
          <a:xfrm>
            <a:off x="6045666" y="4462058"/>
            <a:ext cx="1527960" cy="584775"/>
          </a:xfrm>
          <a:prstGeom prst="rect">
            <a:avLst/>
          </a:prstGeom>
          <a:noFill/>
        </p:spPr>
        <p:txBody>
          <a:bodyPr wrap="square" rtlCol="0">
            <a:spAutoFit/>
          </a:bodyPr>
          <a:lstStyle/>
          <a:p>
            <a:pPr algn="ctr"/>
            <a:r>
              <a:rPr lang="zh-CN" altLang="en-US" sz="1600" b="1" dirty="0">
                <a:solidFill>
                  <a:schemeClr val="bg1"/>
                </a:solidFill>
                <a:latin typeface="楷体" panose="02010609060101010101" pitchFamily="49" charset="-122"/>
                <a:ea typeface="楷体" panose="02010609060101010101" pitchFamily="49" charset="-122"/>
              </a:rPr>
              <a:t>设置算法终止条件</a:t>
            </a:r>
          </a:p>
        </p:txBody>
      </p:sp>
      <p:sp>
        <p:nvSpPr>
          <p:cNvPr id="40" name="TextBox 39"/>
          <p:cNvSpPr txBox="1"/>
          <p:nvPr/>
        </p:nvSpPr>
        <p:spPr>
          <a:xfrm>
            <a:off x="6184119" y="5428745"/>
            <a:ext cx="1194209" cy="584775"/>
          </a:xfrm>
          <a:prstGeom prst="rect">
            <a:avLst/>
          </a:prstGeom>
          <a:noFill/>
        </p:spPr>
        <p:txBody>
          <a:bodyPr wrap="square" rtlCol="0">
            <a:spAutoFit/>
          </a:bodyPr>
          <a:lstStyle/>
          <a:p>
            <a:pPr algn="ctr"/>
            <a:r>
              <a:rPr lang="zh-CN" altLang="en-US" sz="1600" b="1" dirty="0">
                <a:solidFill>
                  <a:schemeClr val="bg1"/>
                </a:solidFill>
                <a:latin typeface="楷体" panose="02010609060101010101" pitchFamily="49" charset="-122"/>
                <a:ea typeface="楷体" panose="02010609060101010101" pitchFamily="49" charset="-122"/>
              </a:rPr>
              <a:t>计算目标函数</a:t>
            </a:r>
          </a:p>
        </p:txBody>
      </p:sp>
      <p:sp>
        <p:nvSpPr>
          <p:cNvPr id="42" name="TextBox 41"/>
          <p:cNvSpPr txBox="1"/>
          <p:nvPr/>
        </p:nvSpPr>
        <p:spPr>
          <a:xfrm>
            <a:off x="8869035" y="4923020"/>
            <a:ext cx="1527960" cy="338554"/>
          </a:xfrm>
          <a:prstGeom prst="rect">
            <a:avLst/>
          </a:prstGeom>
          <a:noFill/>
        </p:spPr>
        <p:txBody>
          <a:bodyPr wrap="square" rtlCol="0">
            <a:spAutoFit/>
          </a:bodyPr>
          <a:lstStyle/>
          <a:p>
            <a:pPr algn="ctr"/>
            <a:r>
              <a:rPr lang="zh-CN" altLang="en-US" sz="1600" b="1" dirty="0">
                <a:solidFill>
                  <a:schemeClr val="bg1"/>
                </a:solidFill>
                <a:latin typeface="楷体" panose="02010609060101010101" pitchFamily="49" charset="-122"/>
                <a:ea typeface="楷体" panose="02010609060101010101" pitchFamily="49" charset="-122"/>
              </a:rPr>
              <a:t>更新种群</a:t>
            </a:r>
          </a:p>
        </p:txBody>
      </p:sp>
      <p:sp>
        <p:nvSpPr>
          <p:cNvPr id="44" name="TextBox 43"/>
          <p:cNvSpPr txBox="1"/>
          <p:nvPr/>
        </p:nvSpPr>
        <p:spPr>
          <a:xfrm>
            <a:off x="8924615" y="3766192"/>
            <a:ext cx="1527960" cy="584775"/>
          </a:xfrm>
          <a:prstGeom prst="rect">
            <a:avLst/>
          </a:prstGeom>
          <a:noFill/>
        </p:spPr>
        <p:txBody>
          <a:bodyPr wrap="square" rtlCol="0">
            <a:spAutoFit/>
          </a:bodyPr>
          <a:lstStyle/>
          <a:p>
            <a:pPr algn="ctr"/>
            <a:r>
              <a:rPr lang="zh-CN" altLang="en-US" sz="1600" b="1" dirty="0">
                <a:solidFill>
                  <a:schemeClr val="bg1"/>
                </a:solidFill>
                <a:latin typeface="楷体" panose="02010609060101010101" pitchFamily="49" charset="-122"/>
                <a:ea typeface="楷体" panose="02010609060101010101" pitchFamily="49" charset="-122"/>
              </a:rPr>
              <a:t>是否达到终止条件</a:t>
            </a:r>
          </a:p>
        </p:txBody>
      </p:sp>
      <p:sp>
        <p:nvSpPr>
          <p:cNvPr id="45" name="TextBox 44"/>
          <p:cNvSpPr txBox="1"/>
          <p:nvPr/>
        </p:nvSpPr>
        <p:spPr>
          <a:xfrm>
            <a:off x="8961518" y="2617858"/>
            <a:ext cx="1389504" cy="584775"/>
          </a:xfrm>
          <a:prstGeom prst="rect">
            <a:avLst/>
          </a:prstGeom>
          <a:noFill/>
        </p:spPr>
        <p:txBody>
          <a:bodyPr wrap="square" rtlCol="0">
            <a:spAutoFit/>
          </a:bodyPr>
          <a:lstStyle/>
          <a:p>
            <a:pPr algn="ctr"/>
            <a:r>
              <a:rPr lang="zh-CN" altLang="en-US" sz="1600" b="1" dirty="0">
                <a:solidFill>
                  <a:schemeClr val="bg1"/>
                </a:solidFill>
                <a:latin typeface="楷体" panose="02010609060101010101" pitchFamily="49" charset="-122"/>
                <a:ea typeface="楷体" panose="02010609060101010101" pitchFamily="49" charset="-122"/>
              </a:rPr>
              <a:t>输出全局最优解</a:t>
            </a:r>
          </a:p>
        </p:txBody>
      </p:sp>
      <p:cxnSp>
        <p:nvCxnSpPr>
          <p:cNvPr id="20" name="肘形连接符 19"/>
          <p:cNvCxnSpPr>
            <a:stCxn id="34" idx="2"/>
            <a:endCxn id="33" idx="0"/>
          </p:cNvCxnSpPr>
          <p:nvPr/>
        </p:nvCxnSpPr>
        <p:spPr>
          <a:xfrm rot="16200000" flipH="1">
            <a:off x="6622088" y="3285600"/>
            <a:ext cx="375119" cy="1"/>
          </a:xfrm>
          <a:prstGeom prst="bentConnector3">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2" name="肘形连接符 51"/>
          <p:cNvCxnSpPr>
            <a:stCxn id="33" idx="2"/>
            <a:endCxn id="32" idx="0"/>
          </p:cNvCxnSpPr>
          <p:nvPr/>
        </p:nvCxnSpPr>
        <p:spPr>
          <a:xfrm rot="5400000">
            <a:off x="6626588" y="4270370"/>
            <a:ext cx="366120" cy="1"/>
          </a:xfrm>
          <a:prstGeom prst="bentConnector3">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肘形连接符 53"/>
          <p:cNvCxnSpPr>
            <a:stCxn id="32" idx="2"/>
            <a:endCxn id="37" idx="0"/>
          </p:cNvCxnSpPr>
          <p:nvPr/>
        </p:nvCxnSpPr>
        <p:spPr>
          <a:xfrm rot="5400000">
            <a:off x="6643751" y="5233475"/>
            <a:ext cx="331792" cy="1"/>
          </a:xfrm>
          <a:prstGeom prst="bentConnector3">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31" idx="0"/>
            <a:endCxn id="16" idx="2"/>
          </p:cNvCxnSpPr>
          <p:nvPr/>
        </p:nvCxnSpPr>
        <p:spPr>
          <a:xfrm rot="5400000" flipH="1" flipV="1">
            <a:off x="9461858" y="4590813"/>
            <a:ext cx="388821" cy="1"/>
          </a:xfrm>
          <a:prstGeom prst="bentConnector3">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1" name="肘形连接符 60"/>
          <p:cNvCxnSpPr>
            <a:stCxn id="16" idx="0"/>
            <a:endCxn id="15" idx="2"/>
          </p:cNvCxnSpPr>
          <p:nvPr/>
        </p:nvCxnSpPr>
        <p:spPr>
          <a:xfrm rot="16200000" flipV="1">
            <a:off x="9448817" y="3383731"/>
            <a:ext cx="414905" cy="1"/>
          </a:xfrm>
          <a:prstGeom prst="bentConnector3">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0263" name="肘形连接符 10262"/>
          <p:cNvCxnSpPr>
            <a:stCxn id="16" idx="1"/>
            <a:endCxn id="37" idx="3"/>
          </p:cNvCxnSpPr>
          <p:nvPr/>
        </p:nvCxnSpPr>
        <p:spPr>
          <a:xfrm rot="10800000" flipV="1">
            <a:off x="7435173" y="3993792"/>
            <a:ext cx="1290771" cy="1712653"/>
          </a:xfrm>
          <a:prstGeom prst="bentConnector3">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0265" name="肘形连接符 10264"/>
          <p:cNvCxnSpPr>
            <a:stCxn id="37" idx="2"/>
            <a:endCxn id="31" idx="2"/>
          </p:cNvCxnSpPr>
          <p:nvPr/>
        </p:nvCxnSpPr>
        <p:spPr>
          <a:xfrm rot="5400000" flipH="1" flipV="1">
            <a:off x="7925883" y="4283135"/>
            <a:ext cx="614148" cy="2846622"/>
          </a:xfrm>
          <a:prstGeom prst="bentConnector3">
            <a:avLst>
              <a:gd name="adj1" fmla="val -37222"/>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0266" name="TextBox 10265"/>
          <p:cNvSpPr txBox="1"/>
          <p:nvPr/>
        </p:nvSpPr>
        <p:spPr>
          <a:xfrm>
            <a:off x="6578454" y="6414447"/>
            <a:ext cx="4294977" cy="338554"/>
          </a:xfrm>
          <a:prstGeom prst="rect">
            <a:avLst/>
          </a:prstGeom>
          <a:noFill/>
        </p:spPr>
        <p:txBody>
          <a:bodyPr wrap="square" rtlCol="0">
            <a:spAutoFit/>
          </a:bodyPr>
          <a:lstStyle/>
          <a:p>
            <a:r>
              <a:rPr lang="zh-CN" altLang="en-US" sz="1600" dirty="0">
                <a:latin typeface="楷体" panose="02010609060101010101" pitchFamily="49" charset="-122"/>
                <a:ea typeface="楷体" panose="02010609060101010101" pitchFamily="49" charset="-122"/>
              </a:rPr>
              <a:t>图</a:t>
            </a:r>
            <a:r>
              <a:rPr lang="en-US" altLang="zh-CN" sz="1600" dirty="0">
                <a:latin typeface="楷体" panose="02010609060101010101" pitchFamily="49" charset="-122"/>
                <a:ea typeface="楷体" panose="02010609060101010101" pitchFamily="49" charset="-122"/>
              </a:rPr>
              <a:t>1</a:t>
            </a:r>
            <a:r>
              <a:rPr lang="zh-CN" altLang="en-US" sz="1600" dirty="0">
                <a:latin typeface="楷体" panose="02010609060101010101" pitchFamily="49" charset="-122"/>
                <a:ea typeface="楷体" panose="02010609060101010101" pitchFamily="49" charset="-122"/>
              </a:rPr>
              <a:t>：群体智能算法的一般框架</a:t>
            </a:r>
          </a:p>
        </p:txBody>
      </p:sp>
      <p:sp>
        <p:nvSpPr>
          <p:cNvPr id="10267" name="TextBox 10266"/>
          <p:cNvSpPr txBox="1"/>
          <p:nvPr/>
        </p:nvSpPr>
        <p:spPr>
          <a:xfrm>
            <a:off x="7719445" y="4513248"/>
            <a:ext cx="260391" cy="369332"/>
          </a:xfrm>
          <a:prstGeom prst="rect">
            <a:avLst/>
          </a:prstGeom>
          <a:noFill/>
        </p:spPr>
        <p:txBody>
          <a:bodyPr wrap="square" rtlCol="0">
            <a:spAutoFit/>
          </a:bodyPr>
          <a:lstStyle/>
          <a:p>
            <a:r>
              <a:rPr lang="zh-CN" altLang="en-US" dirty="0">
                <a:latin typeface="楷体" panose="02010609060101010101" pitchFamily="49" charset="-122"/>
                <a:ea typeface="楷体" panose="02010609060101010101" pitchFamily="49" charset="-122"/>
              </a:rPr>
              <a:t>否</a:t>
            </a:r>
          </a:p>
        </p:txBody>
      </p:sp>
      <p:sp>
        <p:nvSpPr>
          <p:cNvPr id="93" name="TextBox 92"/>
          <p:cNvSpPr txBox="1"/>
          <p:nvPr/>
        </p:nvSpPr>
        <p:spPr>
          <a:xfrm>
            <a:off x="9796179" y="3260577"/>
            <a:ext cx="485615" cy="369332"/>
          </a:xfrm>
          <a:prstGeom prst="rect">
            <a:avLst/>
          </a:prstGeom>
          <a:noFill/>
        </p:spPr>
        <p:txBody>
          <a:bodyPr wrap="square" rtlCol="0">
            <a:spAutoFit/>
          </a:bodyPr>
          <a:lstStyle/>
          <a:p>
            <a:r>
              <a:rPr lang="zh-CN" altLang="en-US" dirty="0">
                <a:latin typeface="楷体" panose="02010609060101010101" pitchFamily="49" charset="-122"/>
                <a:ea typeface="楷体" panose="02010609060101010101" pitchFamily="49" charset="-122"/>
              </a:rPr>
              <a:t>是</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a:extLst>
              <a:ext uri="{FF2B5EF4-FFF2-40B4-BE49-F238E27FC236}">
                <a16:creationId xmlns:a16="http://schemas.microsoft.com/office/drawing/2014/main" id="{11154EAA-4230-F771-3E55-87BE54908DC8}"/>
              </a:ext>
            </a:extLst>
          </p:cNvPr>
          <p:cNvSpPr/>
          <p:nvPr/>
        </p:nvSpPr>
        <p:spPr>
          <a:xfrm>
            <a:off x="6443931" y="-2665562"/>
            <a:ext cx="7513608" cy="686662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837064" y="2085277"/>
            <a:ext cx="6423546" cy="4529125"/>
          </a:xfrm>
          <a:prstGeom prst="rect">
            <a:avLst/>
          </a:prstGeom>
        </p:spPr>
        <p:txBody>
          <a:bodyPr wrap="square">
            <a:spAutoFit/>
          </a:bodyPr>
          <a:lstStyle/>
          <a:p>
            <a:pPr marL="514350" indent="-514350">
              <a:lnSpc>
                <a:spcPts val="3900"/>
              </a:lnSpc>
              <a:buAutoNum type="arabicPeriod"/>
            </a:pPr>
            <a:r>
              <a:rPr lang="zh-CN" altLang="en-US" sz="2800" b="1" dirty="0">
                <a:latin typeface="楷体" panose="02010609060101010101" pitchFamily="49" charset="-122"/>
                <a:ea typeface="楷体" panose="02010609060101010101" pitchFamily="49" charset="-122"/>
              </a:rPr>
              <a:t>研究背景</a:t>
            </a:r>
            <a:endParaRPr lang="en-US" altLang="zh-CN" sz="2800" b="1" dirty="0">
              <a:latin typeface="楷体" panose="02010609060101010101" pitchFamily="49" charset="-122"/>
              <a:ea typeface="楷体" panose="02010609060101010101" pitchFamily="49" charset="-122"/>
            </a:endParaRPr>
          </a:p>
          <a:p>
            <a:pPr>
              <a:lnSpc>
                <a:spcPts val="3900"/>
              </a:lnSpc>
            </a:pPr>
            <a:r>
              <a:rPr lang="en-US" altLang="zh-CN" sz="2800" b="1" dirty="0">
                <a:latin typeface="楷体" panose="02010609060101010101" pitchFamily="49" charset="-122"/>
                <a:ea typeface="楷体" panose="02010609060101010101" pitchFamily="49" charset="-122"/>
              </a:rPr>
              <a:t>2. </a:t>
            </a:r>
            <a:r>
              <a:rPr lang="zh-CN" altLang="zh-CN" sz="2800" b="1" dirty="0">
                <a:latin typeface="楷体" panose="02010609060101010101" pitchFamily="49" charset="-122"/>
                <a:ea typeface="楷体" panose="02010609060101010101" pitchFamily="49" charset="-122"/>
              </a:rPr>
              <a:t>群体智能算法原理</a:t>
            </a:r>
            <a:endParaRPr lang="en-US" altLang="zh-CN" sz="2800" b="1" dirty="0">
              <a:latin typeface="楷体" panose="02010609060101010101" pitchFamily="49" charset="-122"/>
              <a:ea typeface="楷体" panose="02010609060101010101" pitchFamily="49" charset="-122"/>
            </a:endParaRPr>
          </a:p>
          <a:p>
            <a:pPr>
              <a:lnSpc>
                <a:spcPts val="3900"/>
              </a:lnSpc>
            </a:pPr>
            <a:r>
              <a:rPr lang="en-US" altLang="zh-CN" sz="2800" b="1" dirty="0">
                <a:solidFill>
                  <a:srgbClr val="0158A5"/>
                </a:solidFill>
                <a:latin typeface="楷体" panose="02010609060101010101" pitchFamily="49" charset="-122"/>
                <a:ea typeface="楷体" panose="02010609060101010101" pitchFamily="49" charset="-122"/>
              </a:rPr>
              <a:t>3. </a:t>
            </a:r>
            <a:r>
              <a:rPr lang="zh-CN" altLang="en-US" sz="2800" b="1" dirty="0">
                <a:solidFill>
                  <a:srgbClr val="0158A5"/>
                </a:solidFill>
                <a:latin typeface="楷体" panose="02010609060101010101" pitchFamily="49" charset="-122"/>
                <a:ea typeface="楷体" panose="02010609060101010101" pitchFamily="49" charset="-122"/>
              </a:rPr>
              <a:t>算法</a:t>
            </a:r>
            <a:r>
              <a:rPr lang="zh-CN" altLang="zh-CN" sz="2800" b="1" dirty="0">
                <a:solidFill>
                  <a:srgbClr val="0158A5"/>
                </a:solidFill>
                <a:latin typeface="楷体" panose="02010609060101010101" pitchFamily="49" charset="-122"/>
                <a:ea typeface="楷体" panose="02010609060101010101" pitchFamily="49" charset="-122"/>
              </a:rPr>
              <a:t>应用</a:t>
            </a:r>
            <a:r>
              <a:rPr lang="zh-CN" altLang="en-US" sz="2800" b="1" dirty="0">
                <a:solidFill>
                  <a:srgbClr val="0158A5"/>
                </a:solidFill>
                <a:latin typeface="楷体" panose="02010609060101010101" pitchFamily="49" charset="-122"/>
                <a:ea typeface="楷体" panose="02010609060101010101" pitchFamily="49" charset="-122"/>
              </a:rPr>
              <a:t>综述</a:t>
            </a:r>
            <a:endParaRPr lang="en-US" altLang="zh-CN" sz="2800" b="1" dirty="0">
              <a:solidFill>
                <a:srgbClr val="0158A5"/>
              </a:solidFill>
              <a:latin typeface="楷体" panose="02010609060101010101" pitchFamily="49" charset="-122"/>
              <a:ea typeface="楷体" panose="02010609060101010101" pitchFamily="49" charset="-122"/>
            </a:endParaRPr>
          </a:p>
          <a:p>
            <a:pPr marL="514350" indent="-514350">
              <a:lnSpc>
                <a:spcPts val="3900"/>
              </a:lnSpc>
              <a:buFont typeface="+mj-lt"/>
              <a:buAutoNum type="alphaLcParenR"/>
            </a:pPr>
            <a:r>
              <a:rPr lang="zh-CN" altLang="en-US" b="1" dirty="0">
                <a:solidFill>
                  <a:srgbClr val="0158A5"/>
                </a:solidFill>
                <a:latin typeface="楷体" panose="02010609060101010101" pitchFamily="49" charset="-122"/>
                <a:ea typeface="楷体" panose="02010609060101010101" pitchFamily="49" charset="-122"/>
              </a:rPr>
              <a:t>无人机无线通信</a:t>
            </a:r>
            <a:endParaRPr lang="en-US" altLang="zh-CN" b="1" dirty="0">
              <a:solidFill>
                <a:srgbClr val="0158A5"/>
              </a:solidFill>
              <a:latin typeface="楷体" panose="02010609060101010101" pitchFamily="49" charset="-122"/>
              <a:ea typeface="楷体" panose="02010609060101010101" pitchFamily="49" charset="-122"/>
            </a:endParaRPr>
          </a:p>
          <a:p>
            <a:pPr marL="514350" indent="-514350">
              <a:lnSpc>
                <a:spcPts val="3900"/>
              </a:lnSpc>
              <a:buFont typeface="+mj-lt"/>
              <a:buAutoNum type="alphaLcParenR"/>
            </a:pPr>
            <a:r>
              <a:rPr lang="zh-CN" altLang="en-US" b="1" dirty="0">
                <a:solidFill>
                  <a:srgbClr val="0158A5"/>
                </a:solidFill>
                <a:latin typeface="楷体" panose="02010609060101010101" pitchFamily="49" charset="-122"/>
                <a:ea typeface="楷体" panose="02010609060101010101" pitchFamily="49" charset="-122"/>
              </a:rPr>
              <a:t>无人机自组网</a:t>
            </a:r>
            <a:endParaRPr lang="en-US" altLang="zh-CN" b="1" dirty="0">
              <a:solidFill>
                <a:srgbClr val="0158A5"/>
              </a:solidFill>
              <a:latin typeface="楷体" panose="02010609060101010101" pitchFamily="49" charset="-122"/>
              <a:ea typeface="楷体" panose="02010609060101010101" pitchFamily="49" charset="-122"/>
            </a:endParaRPr>
          </a:p>
          <a:p>
            <a:pPr marL="514350" indent="-514350">
              <a:lnSpc>
                <a:spcPts val="3900"/>
              </a:lnSpc>
              <a:buFont typeface="+mj-lt"/>
              <a:buAutoNum type="alphaLcParenR"/>
            </a:pPr>
            <a:r>
              <a:rPr lang="zh-CN" altLang="en-US" b="1" dirty="0">
                <a:solidFill>
                  <a:srgbClr val="0158A5"/>
                </a:solidFill>
                <a:latin typeface="楷体" panose="02010609060101010101" pitchFamily="49" charset="-122"/>
                <a:ea typeface="楷体" panose="02010609060101010101" pitchFamily="49" charset="-122"/>
              </a:rPr>
              <a:t>无人机航迹规划</a:t>
            </a:r>
            <a:endParaRPr lang="en-US" altLang="zh-CN" b="1" dirty="0">
              <a:solidFill>
                <a:srgbClr val="0158A5"/>
              </a:solidFill>
              <a:latin typeface="楷体" panose="02010609060101010101" pitchFamily="49" charset="-122"/>
              <a:ea typeface="楷体" panose="02010609060101010101" pitchFamily="49" charset="-122"/>
            </a:endParaRPr>
          </a:p>
          <a:p>
            <a:pPr marL="514350" indent="-514350">
              <a:lnSpc>
                <a:spcPts val="3900"/>
              </a:lnSpc>
              <a:buFont typeface="+mj-lt"/>
              <a:buAutoNum type="alphaLcParenR"/>
            </a:pPr>
            <a:r>
              <a:rPr lang="zh-CN" altLang="en-US" b="1" dirty="0">
                <a:solidFill>
                  <a:srgbClr val="0158A5"/>
                </a:solidFill>
                <a:latin typeface="楷体" panose="02010609060101010101" pitchFamily="49" charset="-122"/>
                <a:ea typeface="楷体" panose="02010609060101010101" pitchFamily="49" charset="-122"/>
              </a:rPr>
              <a:t>无人机智能决策</a:t>
            </a:r>
            <a:endParaRPr lang="en-US" altLang="zh-CN" sz="2800" b="1" dirty="0">
              <a:latin typeface="楷体" panose="02010609060101010101" pitchFamily="49" charset="-122"/>
              <a:ea typeface="楷体" panose="02010609060101010101" pitchFamily="49" charset="-122"/>
            </a:endParaRPr>
          </a:p>
          <a:p>
            <a:pPr>
              <a:lnSpc>
                <a:spcPts val="3900"/>
              </a:lnSpc>
            </a:pPr>
            <a:r>
              <a:rPr lang="en-US" altLang="zh-CN" sz="2800" b="1" dirty="0">
                <a:latin typeface="楷体" panose="02010609060101010101" pitchFamily="49" charset="-122"/>
                <a:ea typeface="楷体" panose="02010609060101010101" pitchFamily="49" charset="-122"/>
              </a:rPr>
              <a:t>4. </a:t>
            </a:r>
            <a:r>
              <a:rPr lang="zh-CN" altLang="en-US" sz="2800" b="1" dirty="0">
                <a:latin typeface="楷体" panose="02010609060101010101" pitchFamily="49" charset="-122"/>
                <a:ea typeface="楷体" panose="02010609060101010101" pitchFamily="49" charset="-122"/>
              </a:rPr>
              <a:t>未来发展趋势</a:t>
            </a:r>
            <a:endParaRPr lang="en-US" altLang="zh-CN" sz="2800" b="1" dirty="0">
              <a:latin typeface="楷体" panose="02010609060101010101" pitchFamily="49" charset="-122"/>
              <a:ea typeface="楷体" panose="02010609060101010101" pitchFamily="49" charset="-122"/>
            </a:endParaRPr>
          </a:p>
          <a:p>
            <a:pPr>
              <a:lnSpc>
                <a:spcPts val="3900"/>
              </a:lnSpc>
            </a:pPr>
            <a:r>
              <a:rPr lang="en-US" altLang="zh-CN" sz="2800" b="1" dirty="0">
                <a:latin typeface="楷体" panose="02010609060101010101" pitchFamily="49" charset="-122"/>
                <a:ea typeface="楷体" panose="02010609060101010101" pitchFamily="49" charset="-122"/>
              </a:rPr>
              <a:t>5. </a:t>
            </a:r>
            <a:r>
              <a:rPr lang="zh-CN" altLang="en-US" sz="2800" b="1" dirty="0">
                <a:latin typeface="楷体" panose="02010609060101010101" pitchFamily="49" charset="-122"/>
                <a:ea typeface="楷体" panose="02010609060101010101" pitchFamily="49" charset="-122"/>
              </a:rPr>
              <a:t>参考文献</a:t>
            </a:r>
          </a:p>
        </p:txBody>
      </p:sp>
    </p:spTree>
    <p:extLst>
      <p:ext uri="{BB962C8B-B14F-4D97-AF65-F5344CB8AC3E}">
        <p14:creationId xmlns:p14="http://schemas.microsoft.com/office/powerpoint/2010/main" val="32506533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p:txBody>
          <a:bodyPr>
            <a:normAutofit fontScale="97500" lnSpcReduction="10000"/>
          </a:bodyPr>
          <a:lstStyle/>
          <a:p>
            <a:pPr marL="0" lvl="1" indent="0">
              <a:spcBef>
                <a:spcPts val="1000"/>
              </a:spcBef>
              <a:buNone/>
            </a:pPr>
            <a:r>
              <a:rPr lang="en-US" altLang="zh-CN" sz="2600" b="1" dirty="0">
                <a:latin typeface="楷体" panose="02010609060101010101" pitchFamily="49" charset="-122"/>
                <a:ea typeface="楷体" panose="02010609060101010101" pitchFamily="49" charset="-122"/>
              </a:rPr>
              <a:t>3.1 </a:t>
            </a:r>
            <a:r>
              <a:rPr lang="zh-CN" altLang="zh-CN" sz="2600" b="1" dirty="0">
                <a:latin typeface="楷体" panose="02010609060101010101" pitchFamily="49" charset="-122"/>
                <a:ea typeface="楷体" panose="02010609060101010101" pitchFamily="49" charset="-122"/>
              </a:rPr>
              <a:t>基于群体智能的无人机无线通信</a:t>
            </a:r>
          </a:p>
          <a:p>
            <a:endParaRPr lang="zh-CN" altLang="en-US" dirty="0"/>
          </a:p>
        </p:txBody>
      </p:sp>
      <p:sp>
        <p:nvSpPr>
          <p:cNvPr id="2" name="矩形 1"/>
          <p:cNvSpPr/>
          <p:nvPr/>
        </p:nvSpPr>
        <p:spPr>
          <a:xfrm>
            <a:off x="222912" y="2210604"/>
            <a:ext cx="5598042" cy="646331"/>
          </a:xfrm>
          <a:prstGeom prst="rect">
            <a:avLst/>
          </a:prstGeom>
        </p:spPr>
        <p:txBody>
          <a:bodyPr wrap="square">
            <a:spAutoFit/>
          </a:bodyPr>
          <a:lstStyle/>
          <a:p>
            <a:r>
              <a:rPr lang="zh-CN" altLang="zh-CN" dirty="0">
                <a:latin typeface="楷体" panose="02010609060101010101" pitchFamily="49" charset="-122"/>
                <a:ea typeface="楷体" panose="02010609060101010101" pitchFamily="49" charset="-122"/>
              </a:rPr>
              <a:t>由于无人机自身多功能、高移动、易部署和低成本等优势，它可以作为移动中继或者基站来满足通信要求。</a:t>
            </a:r>
          </a:p>
        </p:txBody>
      </p:sp>
      <p:sp>
        <p:nvSpPr>
          <p:cNvPr id="16" name="矩形 15"/>
          <p:cNvSpPr/>
          <p:nvPr/>
        </p:nvSpPr>
        <p:spPr>
          <a:xfrm>
            <a:off x="222912" y="971512"/>
            <a:ext cx="11388517" cy="646331"/>
          </a:xfrm>
          <a:prstGeom prst="rect">
            <a:avLst/>
          </a:prstGeom>
          <a:ln w="19050">
            <a:solidFill>
              <a:srgbClr val="0158A5"/>
            </a:solidFill>
            <a:prstDash val="dashDot"/>
          </a:ln>
        </p:spPr>
        <p:txBody>
          <a:bodyPr wrap="square">
            <a:spAutoFit/>
          </a:bodyPr>
          <a:lstStyle/>
          <a:p>
            <a:pPr marL="285750" indent="-285750">
              <a:buFont typeface="Wingdings" panose="05000000000000000000" pitchFamily="2" charset="2"/>
              <a:buChar char="Ø"/>
            </a:pPr>
            <a:r>
              <a:rPr lang="zh-CN" altLang="zh-CN" b="1" dirty="0">
                <a:solidFill>
                  <a:srgbClr val="0158A5"/>
                </a:solidFill>
                <a:latin typeface="楷体" panose="02010609060101010101" pitchFamily="49" charset="-122"/>
                <a:ea typeface="楷体" panose="02010609060101010101" pitchFamily="49" charset="-122"/>
              </a:rPr>
              <a:t>无人机无线通信是基础</a:t>
            </a:r>
            <a:r>
              <a:rPr lang="zh-CN" altLang="zh-CN" dirty="0">
                <a:latin typeface="楷体" panose="02010609060101010101" pitchFamily="49" charset="-122"/>
                <a:ea typeface="楷体" panose="02010609060101010101" pitchFamily="49" charset="-122"/>
              </a:rPr>
              <a:t>，所有无人机的优化操作都需要包含通信功能，否则单独调度无人机没有意义，而无线通信可以分为</a:t>
            </a:r>
            <a:r>
              <a:rPr lang="zh-CN" altLang="zh-CN" b="1" dirty="0">
                <a:solidFill>
                  <a:srgbClr val="0158A5"/>
                </a:solidFill>
                <a:latin typeface="楷体" panose="02010609060101010101" pitchFamily="49" charset="-122"/>
                <a:ea typeface="楷体" panose="02010609060101010101" pitchFamily="49" charset="-122"/>
              </a:rPr>
              <a:t>无线数据传输</a:t>
            </a:r>
            <a:r>
              <a:rPr lang="zh-CN" altLang="zh-CN" dirty="0">
                <a:latin typeface="楷体" panose="02010609060101010101" pitchFamily="49" charset="-122"/>
                <a:ea typeface="楷体" panose="02010609060101010101" pitchFamily="49" charset="-122"/>
              </a:rPr>
              <a:t>和</a:t>
            </a:r>
            <a:r>
              <a:rPr lang="zh-CN" altLang="zh-CN" b="1" dirty="0">
                <a:solidFill>
                  <a:srgbClr val="0158A5"/>
                </a:solidFill>
                <a:latin typeface="楷体" panose="02010609060101010101" pitchFamily="49" charset="-122"/>
                <a:ea typeface="楷体" panose="02010609060101010101" pitchFamily="49" charset="-122"/>
              </a:rPr>
              <a:t>无线电力传输</a:t>
            </a:r>
            <a:r>
              <a:rPr lang="zh-CN" altLang="zh-CN" dirty="0">
                <a:latin typeface="楷体" panose="02010609060101010101" pitchFamily="49" charset="-122"/>
                <a:ea typeface="楷体" panose="02010609060101010101" pitchFamily="49" charset="-122"/>
              </a:rPr>
              <a:t>两部分。 </a:t>
            </a:r>
            <a:endParaRPr lang="zh-CN" altLang="en-US" dirty="0">
              <a:latin typeface="楷体" panose="02010609060101010101" pitchFamily="49" charset="-122"/>
              <a:ea typeface="楷体" panose="02010609060101010101" pitchFamily="49" charset="-122"/>
            </a:endParaRPr>
          </a:p>
        </p:txBody>
      </p:sp>
      <p:grpSp>
        <p:nvGrpSpPr>
          <p:cNvPr id="17" name="组合 16">
            <a:extLst>
              <a:ext uri="{FF2B5EF4-FFF2-40B4-BE49-F238E27FC236}">
                <a16:creationId xmlns:a16="http://schemas.microsoft.com/office/drawing/2014/main" id="{CF2DB3F2-6C08-4A6D-9E28-0B5E33D8EAD3}"/>
              </a:ext>
            </a:extLst>
          </p:cNvPr>
          <p:cNvGrpSpPr/>
          <p:nvPr/>
        </p:nvGrpSpPr>
        <p:grpSpPr>
          <a:xfrm>
            <a:off x="222912" y="1810699"/>
            <a:ext cx="1966847" cy="400110"/>
            <a:chOff x="547370" y="1856075"/>
            <a:chExt cx="1966847" cy="400110"/>
          </a:xfrm>
        </p:grpSpPr>
        <p:sp>
          <p:nvSpPr>
            <p:cNvPr id="18" name="矩形 17">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1</a:t>
              </a:r>
            </a:p>
          </p:txBody>
        </p:sp>
        <p:sp>
          <p:nvSpPr>
            <p:cNvPr id="19" name="文本框 5">
              <a:extLst>
                <a:ext uri="{FF2B5EF4-FFF2-40B4-BE49-F238E27FC236}">
                  <a16:creationId xmlns:a16="http://schemas.microsoft.com/office/drawing/2014/main" id="{5ACD2239-0874-4F30-BB78-59417975549B}"/>
                </a:ext>
              </a:extLst>
            </p:cNvPr>
            <p:cNvSpPr txBox="1"/>
            <p:nvPr/>
          </p:nvSpPr>
          <p:spPr>
            <a:xfrm>
              <a:off x="781050" y="1856075"/>
              <a:ext cx="1733167"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2000" b="1" dirty="0">
                  <a:solidFill>
                    <a:srgbClr val="0158A5"/>
                  </a:solidFill>
                  <a:latin typeface="楷体" panose="02010609060101010101" pitchFamily="49" charset="-122"/>
                  <a:ea typeface="楷体" panose="02010609060101010101" pitchFamily="49" charset="-122"/>
                </a:rPr>
                <a:t>无线数据传输</a:t>
              </a:r>
            </a:p>
          </p:txBody>
        </p:sp>
      </p:grpSp>
      <p:grpSp>
        <p:nvGrpSpPr>
          <p:cNvPr id="20" name="组合 19">
            <a:extLst>
              <a:ext uri="{FF2B5EF4-FFF2-40B4-BE49-F238E27FC236}">
                <a16:creationId xmlns:a16="http://schemas.microsoft.com/office/drawing/2014/main" id="{FABBE169-1A3E-4C63-AC04-7E8759618613}"/>
              </a:ext>
            </a:extLst>
          </p:cNvPr>
          <p:cNvGrpSpPr/>
          <p:nvPr/>
        </p:nvGrpSpPr>
        <p:grpSpPr>
          <a:xfrm>
            <a:off x="5880026" y="1628218"/>
            <a:ext cx="5891060" cy="4961268"/>
            <a:chOff x="6274274" y="861490"/>
            <a:chExt cx="5642423" cy="5686793"/>
          </a:xfrm>
        </p:grpSpPr>
        <p:sp>
          <p:nvSpPr>
            <p:cNvPr id="21" name="矩形: 圆角 1">
              <a:extLst>
                <a:ext uri="{FF2B5EF4-FFF2-40B4-BE49-F238E27FC236}">
                  <a16:creationId xmlns:a16="http://schemas.microsoft.com/office/drawing/2014/main" id="{8D3F646E-755F-4C5B-BD42-5415ECF29C1F}"/>
                </a:ext>
              </a:extLst>
            </p:cNvPr>
            <p:cNvSpPr/>
            <p:nvPr/>
          </p:nvSpPr>
          <p:spPr>
            <a:xfrm>
              <a:off x="6274276" y="1061545"/>
              <a:ext cx="5642421" cy="5486738"/>
            </a:xfrm>
            <a:prstGeom prst="roundRect">
              <a:avLst>
                <a:gd name="adj" fmla="val 2789"/>
              </a:avLst>
            </a:prstGeom>
            <a:noFill/>
            <a:ln w="28575">
              <a:solidFill>
                <a:srgbClr val="B2D1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a:extLst>
                <a:ext uri="{FF2B5EF4-FFF2-40B4-BE49-F238E27FC236}">
                  <a16:creationId xmlns:a16="http://schemas.microsoft.com/office/drawing/2014/main" id="{5C4AE953-A438-499A-974A-B6449BC096BE}"/>
                </a:ext>
              </a:extLst>
            </p:cNvPr>
            <p:cNvGrpSpPr/>
            <p:nvPr/>
          </p:nvGrpSpPr>
          <p:grpSpPr>
            <a:xfrm>
              <a:off x="6582867" y="861490"/>
              <a:ext cx="1923393" cy="436256"/>
              <a:chOff x="6509295" y="861490"/>
              <a:chExt cx="1923393" cy="436256"/>
            </a:xfrm>
          </p:grpSpPr>
          <p:sp>
            <p:nvSpPr>
              <p:cNvPr id="27" name="文本框 10">
                <a:extLst>
                  <a:ext uri="{FF2B5EF4-FFF2-40B4-BE49-F238E27FC236}">
                    <a16:creationId xmlns:a16="http://schemas.microsoft.com/office/drawing/2014/main" id="{27AD4F8F-EE4D-485F-BE44-657D39B00C43}"/>
                  </a:ext>
                </a:extLst>
              </p:cNvPr>
              <p:cNvSpPr txBox="1"/>
              <p:nvPr/>
            </p:nvSpPr>
            <p:spPr>
              <a:xfrm>
                <a:off x="6509295" y="861490"/>
                <a:ext cx="1923393" cy="436256"/>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i="1" dirty="0">
                    <a:solidFill>
                      <a:srgbClr val="0158A5"/>
                    </a:solidFill>
                    <a:latin typeface="华文楷体" panose="02010600040101010101" charset="-122"/>
                    <a:ea typeface="华文楷体" panose="02010600040101010101" charset="-122"/>
                  </a:rPr>
                  <a:t>相关研究</a:t>
                </a:r>
              </a:p>
            </p:txBody>
          </p:sp>
          <p:pic>
            <p:nvPicPr>
              <p:cNvPr id="28" name="图形 6" descr="客户评价 纯色填充">
                <a:extLst>
                  <a:ext uri="{FF2B5EF4-FFF2-40B4-BE49-F238E27FC236}">
                    <a16:creationId xmlns:a16="http://schemas.microsoft.com/office/drawing/2014/main" id="{4583DA21-2B9A-40AC-9805-BFDDD398816C}"/>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09295" y="861490"/>
                <a:ext cx="400110" cy="400110"/>
              </a:xfrm>
              <a:prstGeom prst="rect">
                <a:avLst/>
              </a:prstGeom>
            </p:spPr>
          </p:pic>
        </p:grpSp>
        <p:sp>
          <p:nvSpPr>
            <p:cNvPr id="23" name="文本框 11">
              <a:extLst>
                <a:ext uri="{FF2B5EF4-FFF2-40B4-BE49-F238E27FC236}">
                  <a16:creationId xmlns:a16="http://schemas.microsoft.com/office/drawing/2014/main" id="{21CC070C-C22C-47F9-B520-63B77F272F78}"/>
                </a:ext>
              </a:extLst>
            </p:cNvPr>
            <p:cNvSpPr txBox="1"/>
            <p:nvPr/>
          </p:nvSpPr>
          <p:spPr>
            <a:xfrm>
              <a:off x="6274274" y="1643386"/>
              <a:ext cx="5642422" cy="2010875"/>
            </a:xfrm>
            <a:prstGeom prst="rect">
              <a:avLst/>
            </a:prstGeom>
            <a:noFill/>
          </p:spPr>
          <p:txBody>
            <a:bodyPr wrap="square">
              <a:spAutoFit/>
            </a:bodyPr>
            <a:lstStyle/>
            <a:p>
              <a:r>
                <a:rPr lang="zh-CN" altLang="en-US" dirty="0">
                  <a:latin typeface="楷体" panose="02010609060101010101" pitchFamily="49" charset="-122"/>
                  <a:ea typeface="楷体" panose="02010609060101010101" pitchFamily="49" charset="-122"/>
                </a:rPr>
                <a:t>王广超等</a:t>
              </a:r>
              <a:r>
                <a:rPr lang="zh-CN" altLang="zh-CN" dirty="0">
                  <a:latin typeface="楷体" panose="02010609060101010101" pitchFamily="49" charset="-122"/>
                  <a:ea typeface="楷体" panose="02010609060101010101" pitchFamily="49" charset="-122"/>
                </a:rPr>
                <a:t>考虑了含有</a:t>
              </a:r>
              <a:r>
                <a:rPr lang="zh-CN" altLang="zh-CN" b="1" dirty="0">
                  <a:latin typeface="楷体" panose="02010609060101010101" pitchFamily="49" charset="-122"/>
                  <a:ea typeface="楷体" panose="02010609060101010101" pitchFamily="49" charset="-122"/>
                </a:rPr>
                <a:t>无人机和车联网的智能交通系统</a:t>
              </a:r>
              <a:r>
                <a:rPr lang="zh-CN" altLang="zh-CN" dirty="0">
                  <a:latin typeface="楷体" panose="02010609060101010101" pitchFamily="49" charset="-122"/>
                  <a:ea typeface="楷体" panose="02010609060101010101" pitchFamily="49" charset="-122"/>
                </a:rPr>
                <a:t>，在该场景下车辆可以使用</a:t>
              </a:r>
              <a:r>
                <a:rPr lang="en-US" altLang="zh-CN" dirty="0">
                  <a:latin typeface="楷体" panose="02010609060101010101" pitchFamily="49" charset="-122"/>
                  <a:ea typeface="楷体" panose="02010609060101010101" pitchFamily="49" charset="-122"/>
                </a:rPr>
                <a:t>3</a:t>
              </a:r>
              <a:r>
                <a:rPr lang="zh-CN" altLang="zh-CN" dirty="0">
                  <a:latin typeface="楷体" panose="02010609060101010101" pitchFamily="49" charset="-122"/>
                  <a:ea typeface="楷体" panose="02010609060101010101" pitchFamily="49" charset="-122"/>
                </a:rPr>
                <a:t>种通信模式，即车对基站、车对车和车对无人机；在无人机辅助车载网络中提出了一种</a:t>
              </a:r>
              <a:r>
                <a:rPr lang="zh-CN" altLang="zh-CN" b="1" dirty="0">
                  <a:latin typeface="楷体" panose="02010609060101010101" pitchFamily="49" charset="-122"/>
                  <a:ea typeface="楷体" panose="02010609060101010101" pitchFamily="49" charset="-122"/>
                </a:rPr>
                <a:t>基于进化博弈的模式选择方法</a:t>
              </a:r>
              <a:r>
                <a:rPr lang="zh-CN" altLang="zh-CN" dirty="0">
                  <a:latin typeface="楷体" panose="02010609060101010101" pitchFamily="49" charset="-122"/>
                  <a:ea typeface="楷体" panose="02010609060101010101" pitchFamily="49" charset="-122"/>
                </a:rPr>
                <a:t>，得到了一种进化稳定的策略，与自私和随机选择方案相比，该算法</a:t>
              </a:r>
              <a:r>
                <a:rPr lang="zh-CN" altLang="zh-CN" b="1" dirty="0">
                  <a:latin typeface="楷体" panose="02010609060101010101" pitchFamily="49" charset="-122"/>
                  <a:ea typeface="楷体" panose="02010609060101010101" pitchFamily="49" charset="-122"/>
                </a:rPr>
                <a:t>收敛速度快且可控，传输可靠性更高</a:t>
              </a:r>
              <a:r>
                <a:rPr lang="zh-CN" altLang="zh-CN" dirty="0">
                  <a:latin typeface="楷体" panose="02010609060101010101" pitchFamily="49" charset="-122"/>
                  <a:ea typeface="楷体" panose="02010609060101010101" pitchFamily="49" charset="-122"/>
                </a:rPr>
                <a:t>。</a:t>
              </a:r>
            </a:p>
          </p:txBody>
        </p:sp>
        <p:sp>
          <p:nvSpPr>
            <p:cNvPr id="24" name="文本框 13">
              <a:extLst>
                <a:ext uri="{FF2B5EF4-FFF2-40B4-BE49-F238E27FC236}">
                  <a16:creationId xmlns:a16="http://schemas.microsoft.com/office/drawing/2014/main" id="{064BD357-A033-4271-A786-DC376A42231F}"/>
                </a:ext>
              </a:extLst>
            </p:cNvPr>
            <p:cNvSpPr txBox="1"/>
            <p:nvPr/>
          </p:nvSpPr>
          <p:spPr>
            <a:xfrm>
              <a:off x="6274275" y="4117042"/>
              <a:ext cx="5642421" cy="2010875"/>
            </a:xfrm>
            <a:prstGeom prst="rect">
              <a:avLst/>
            </a:prstGeom>
            <a:noFill/>
          </p:spPr>
          <p:txBody>
            <a:bodyPr wrap="square">
              <a:spAutoFit/>
            </a:bodyPr>
            <a:lstStyle/>
            <a:p>
              <a:r>
                <a:rPr lang="en-US" altLang="zh-CN" dirty="0">
                  <a:latin typeface="楷体" panose="02010609060101010101" pitchFamily="49" charset="-122"/>
                  <a:ea typeface="楷体" panose="02010609060101010101" pitchFamily="49" charset="-122"/>
                </a:rPr>
                <a:t>Antonio P</a:t>
              </a:r>
              <a:r>
                <a:rPr lang="zh-CN" altLang="en-US" dirty="0">
                  <a:latin typeface="楷体" panose="02010609060101010101" pitchFamily="49" charset="-122"/>
                  <a:ea typeface="楷体" panose="02010609060101010101" pitchFamily="49" charset="-122"/>
                </a:rPr>
                <a:t>等</a:t>
              </a:r>
              <a:r>
                <a:rPr lang="zh-CN" altLang="zh-CN" dirty="0">
                  <a:latin typeface="楷体" panose="02010609060101010101" pitchFamily="49" charset="-122"/>
                  <a:ea typeface="楷体" panose="02010609060101010101" pitchFamily="49" charset="-122"/>
                </a:rPr>
                <a:t>建立了一种创新的异构传感器网络移动平台，并结合</a:t>
              </a:r>
              <a:r>
                <a:rPr lang="zh-CN" altLang="zh-CN" b="1" dirty="0">
                  <a:latin typeface="楷体" panose="02010609060101010101" pitchFamily="49" charset="-122"/>
                  <a:ea typeface="楷体" panose="02010609060101010101" pitchFamily="49" charset="-122"/>
                </a:rPr>
                <a:t>自适应方法优化通信架构</a:t>
              </a:r>
              <a:r>
                <a:rPr lang="zh-CN" altLang="zh-CN" dirty="0">
                  <a:latin typeface="楷体" panose="02010609060101010101" pitchFamily="49" charset="-122"/>
                  <a:ea typeface="楷体" panose="02010609060101010101" pitchFamily="49" charset="-122"/>
                </a:rPr>
                <a:t>，以适应</a:t>
              </a:r>
              <a:r>
                <a:rPr lang="zh-CN" altLang="zh-CN" b="1" dirty="0">
                  <a:latin typeface="楷体" panose="02010609060101010101" pitchFamily="49" charset="-122"/>
                  <a:ea typeface="楷体" panose="02010609060101010101" pitchFamily="49" charset="-122"/>
                </a:rPr>
                <a:t>沿海和海洋环境监测中的新潜在应用</a:t>
              </a:r>
              <a:r>
                <a:rPr lang="zh-CN" altLang="zh-CN" dirty="0">
                  <a:latin typeface="楷体" panose="02010609060101010101" pitchFamily="49" charset="-122"/>
                  <a:ea typeface="楷体" panose="02010609060101010101" pitchFamily="49" charset="-122"/>
                </a:rPr>
                <a:t>；同时，提出了一种基于</a:t>
              </a:r>
              <a:r>
                <a:rPr lang="zh-CN" altLang="zh-CN" b="1" dirty="0">
                  <a:latin typeface="楷体" panose="02010609060101010101" pitchFamily="49" charset="-122"/>
                  <a:ea typeface="楷体" panose="02010609060101010101" pitchFamily="49" charset="-122"/>
                </a:rPr>
                <a:t>进化算法</a:t>
              </a:r>
              <a:r>
                <a:rPr lang="zh-CN" altLang="zh-CN" dirty="0">
                  <a:latin typeface="楷体" panose="02010609060101010101" pitchFamily="49" charset="-122"/>
                  <a:ea typeface="楷体" panose="02010609060101010101" pitchFamily="49" charset="-122"/>
                </a:rPr>
                <a:t>的混合技术，通过选择最优的多</a:t>
              </a:r>
              <a:r>
                <a:rPr lang="zh-CN" altLang="en-US" dirty="0">
                  <a:latin typeface="楷体" panose="02010609060101010101" pitchFamily="49" charset="-122"/>
                  <a:ea typeface="楷体" panose="02010609060101010101" pitchFamily="49" charset="-122"/>
                </a:rPr>
                <a:t>条</a:t>
              </a:r>
              <a:r>
                <a:rPr lang="zh-CN" altLang="zh-CN" dirty="0">
                  <a:latin typeface="楷体" panose="02010609060101010101" pitchFamily="49" charset="-122"/>
                  <a:ea typeface="楷体" panose="02010609060101010101" pitchFamily="49" charset="-122"/>
                </a:rPr>
                <a:t>路由方案优化无线传感器网络中的通信能量消耗，并适当地混合不同的路由标准，以最大化系统性能和网络寿命。</a:t>
              </a:r>
              <a:endParaRPr lang="zh-CN" altLang="en-US" dirty="0">
                <a:latin typeface="楷体" panose="02010609060101010101" pitchFamily="49" charset="-122"/>
                <a:ea typeface="楷体" panose="02010609060101010101" pitchFamily="49" charset="-122"/>
              </a:endParaRPr>
            </a:p>
          </p:txBody>
        </p:sp>
        <p:sp>
          <p:nvSpPr>
            <p:cNvPr id="25" name="文本框 10">
              <a:extLst>
                <a:ext uri="{FF2B5EF4-FFF2-40B4-BE49-F238E27FC236}">
                  <a16:creationId xmlns:a16="http://schemas.microsoft.com/office/drawing/2014/main" id="{1FD3079B-7E54-442D-9CEB-0FDA5B951BB4}"/>
                </a:ext>
              </a:extLst>
            </p:cNvPr>
            <p:cNvSpPr txBox="1"/>
            <p:nvPr/>
          </p:nvSpPr>
          <p:spPr>
            <a:xfrm>
              <a:off x="6317828" y="1287024"/>
              <a:ext cx="4467685" cy="402698"/>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u="sng" dirty="0">
                  <a:solidFill>
                    <a:srgbClr val="00A1E1"/>
                  </a:solidFill>
                  <a:latin typeface="华文楷体" panose="02010600040101010101" charset="-122"/>
                  <a:ea typeface="华文楷体" panose="02010600040101010101" charset="-122"/>
                </a:rPr>
                <a:t>基于进化博弈的模式选择方法</a:t>
              </a:r>
            </a:p>
          </p:txBody>
        </p:sp>
        <p:sp>
          <p:nvSpPr>
            <p:cNvPr id="26" name="文本框 10">
              <a:extLst>
                <a:ext uri="{FF2B5EF4-FFF2-40B4-BE49-F238E27FC236}">
                  <a16:creationId xmlns:a16="http://schemas.microsoft.com/office/drawing/2014/main" id="{E4083BE6-EA08-4C65-8F20-036DD41FACCE}"/>
                </a:ext>
              </a:extLst>
            </p:cNvPr>
            <p:cNvSpPr txBox="1"/>
            <p:nvPr/>
          </p:nvSpPr>
          <p:spPr>
            <a:xfrm>
              <a:off x="6274276" y="3747710"/>
              <a:ext cx="5304967" cy="423342"/>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u="sng" dirty="0">
                  <a:solidFill>
                    <a:srgbClr val="00A1E1"/>
                  </a:solidFill>
                  <a:latin typeface="华文楷体" panose="02010600040101010101" charset="-122"/>
                  <a:ea typeface="华文楷体" panose="02010600040101010101" charset="-122"/>
                </a:rPr>
                <a:t>自适应法优化通信架构</a:t>
              </a:r>
            </a:p>
          </p:txBody>
        </p:sp>
      </p:grpSp>
      <p:pic>
        <p:nvPicPr>
          <p:cNvPr id="1126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2266" y="2864438"/>
            <a:ext cx="4202494" cy="3207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1509485" y="6097560"/>
            <a:ext cx="2162629" cy="369332"/>
          </a:xfrm>
          <a:prstGeom prst="rect">
            <a:avLst/>
          </a:prstGeom>
          <a:noFill/>
        </p:spPr>
        <p:txBody>
          <a:bodyPr wrap="square" rtlCol="0">
            <a:spAutoFit/>
          </a:bodyPr>
          <a:lstStyle/>
          <a:p>
            <a:r>
              <a:rPr lang="zh-CN" altLang="en-US" dirty="0">
                <a:latin typeface="楷体" panose="02010609060101010101" pitchFamily="49" charset="-122"/>
                <a:ea typeface="楷体" panose="02010609060101010101" pitchFamily="49" charset="-122"/>
              </a:rPr>
              <a:t>图</a:t>
            </a:r>
            <a:r>
              <a:rPr lang="en-US" altLang="zh-CN" dirty="0">
                <a:latin typeface="楷体" panose="02010609060101010101" pitchFamily="49" charset="-122"/>
                <a:ea typeface="楷体" panose="02010609060101010101" pitchFamily="49" charset="-122"/>
              </a:rPr>
              <a:t>2</a:t>
            </a:r>
            <a:r>
              <a:rPr lang="zh-CN" altLang="en-US" dirty="0">
                <a:latin typeface="楷体" panose="02010609060101010101" pitchFamily="49" charset="-122"/>
                <a:ea typeface="楷体" panose="02010609060101010101" pitchFamily="49" charset="-122"/>
              </a:rPr>
              <a:t>：无线数据传输</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p:txBody>
          <a:bodyPr>
            <a:normAutofit fontScale="97500" lnSpcReduction="10000"/>
          </a:bodyPr>
          <a:lstStyle/>
          <a:p>
            <a:pPr marL="0" lvl="1" indent="0">
              <a:spcBef>
                <a:spcPts val="1000"/>
              </a:spcBef>
              <a:buNone/>
            </a:pPr>
            <a:r>
              <a:rPr lang="en-US" altLang="zh-CN" sz="2600" b="1" dirty="0">
                <a:latin typeface="楷体" panose="02010609060101010101" pitchFamily="49" charset="-122"/>
                <a:ea typeface="楷体" panose="02010609060101010101" pitchFamily="49" charset="-122"/>
              </a:rPr>
              <a:t>3.1 </a:t>
            </a:r>
            <a:r>
              <a:rPr lang="zh-CN" altLang="zh-CN" sz="2600" b="1" dirty="0">
                <a:latin typeface="楷体" panose="02010609060101010101" pitchFamily="49" charset="-122"/>
                <a:ea typeface="楷体" panose="02010609060101010101" pitchFamily="49" charset="-122"/>
              </a:rPr>
              <a:t>基于群体智能的无人机无线通信</a:t>
            </a:r>
          </a:p>
          <a:p>
            <a:endParaRPr lang="zh-CN" altLang="en-US" dirty="0"/>
          </a:p>
        </p:txBody>
      </p:sp>
      <p:sp>
        <p:nvSpPr>
          <p:cNvPr id="2" name="矩形 1"/>
          <p:cNvSpPr/>
          <p:nvPr/>
        </p:nvSpPr>
        <p:spPr>
          <a:xfrm>
            <a:off x="339752" y="1635237"/>
            <a:ext cx="5553048" cy="1477328"/>
          </a:xfrm>
          <a:prstGeom prst="rect">
            <a:avLst/>
          </a:prstGeom>
        </p:spPr>
        <p:txBody>
          <a:bodyPr wrap="square">
            <a:spAutoFit/>
          </a:bodyPr>
          <a:lstStyle/>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大规模传感器网络的应用变得越来越广泛</a:t>
            </a:r>
            <a:r>
              <a:rPr lang="zh-CN" altLang="en-US" dirty="0">
                <a:latin typeface="楷体" panose="02010609060101010101" pitchFamily="49" charset="-122"/>
                <a:ea typeface="楷体" panose="02010609060101010101" pitchFamily="49" charset="-122"/>
              </a:rPr>
              <a:t>，</a:t>
            </a:r>
            <a:r>
              <a:rPr lang="zh-CN" altLang="zh-CN" dirty="0">
                <a:latin typeface="楷体" panose="02010609060101010101" pitchFamily="49" charset="-122"/>
                <a:ea typeface="楷体" panose="02010609060101010101" pitchFamily="49" charset="-122"/>
              </a:rPr>
              <a:t>需要为各个传感器提供能量支持。</a:t>
            </a:r>
            <a:endParaRPr lang="en-US" altLang="zh-CN" dirty="0">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无人机</a:t>
            </a:r>
            <a:r>
              <a:rPr lang="zh-CN" altLang="en-US" dirty="0">
                <a:latin typeface="楷体" panose="02010609060101010101" pitchFamily="49" charset="-122"/>
                <a:ea typeface="楷体" panose="02010609060101010101" pitchFamily="49" charset="-122"/>
              </a:rPr>
              <a:t>适合</a:t>
            </a:r>
            <a:r>
              <a:rPr lang="zh-CN" altLang="zh-CN" dirty="0">
                <a:latin typeface="楷体" panose="02010609060101010101" pitchFamily="49" charset="-122"/>
                <a:ea typeface="楷体" panose="02010609060101010101" pitchFamily="49" charset="-122"/>
              </a:rPr>
              <a:t>作为移动电源为其供电。</a:t>
            </a:r>
            <a:endParaRPr lang="en-US" altLang="zh-CN" dirty="0">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Ø"/>
            </a:pPr>
            <a:r>
              <a:rPr lang="zh-CN" altLang="zh-CN" dirty="0">
                <a:latin typeface="楷体" panose="02010609060101010101" pitchFamily="49" charset="-122"/>
                <a:ea typeface="楷体" panose="02010609060101010101" pitchFamily="49" charset="-122"/>
              </a:rPr>
              <a:t>无人机自身的机载能量有限且需要承担飞行任务，所以需要</a:t>
            </a:r>
            <a:r>
              <a:rPr lang="zh-CN" altLang="zh-CN" b="1" dirty="0">
                <a:latin typeface="楷体" panose="02010609060101010101" pitchFamily="49" charset="-122"/>
                <a:ea typeface="楷体" panose="02010609060101010101" pitchFamily="49" charset="-122"/>
              </a:rPr>
              <a:t>考虑减小飞行能耗以提高能量效率。</a:t>
            </a:r>
            <a:r>
              <a:rPr lang="zh-CN" altLang="zh-CN" dirty="0">
                <a:latin typeface="楷体" panose="02010609060101010101" pitchFamily="49" charset="-122"/>
                <a:ea typeface="楷体" panose="02010609060101010101" pitchFamily="49" charset="-122"/>
              </a:rPr>
              <a:t> </a:t>
            </a:r>
          </a:p>
        </p:txBody>
      </p:sp>
      <p:grpSp>
        <p:nvGrpSpPr>
          <p:cNvPr id="7" name="组合 6">
            <a:extLst>
              <a:ext uri="{FF2B5EF4-FFF2-40B4-BE49-F238E27FC236}">
                <a16:creationId xmlns:a16="http://schemas.microsoft.com/office/drawing/2014/main" id="{CF2DB3F2-6C08-4A6D-9E28-0B5E33D8EAD3}"/>
              </a:ext>
            </a:extLst>
          </p:cNvPr>
          <p:cNvGrpSpPr/>
          <p:nvPr/>
        </p:nvGrpSpPr>
        <p:grpSpPr>
          <a:xfrm>
            <a:off x="222912" y="1215614"/>
            <a:ext cx="1966847" cy="400110"/>
            <a:chOff x="547370" y="1856075"/>
            <a:chExt cx="1966847" cy="400110"/>
          </a:xfrm>
        </p:grpSpPr>
        <p:sp>
          <p:nvSpPr>
            <p:cNvPr id="8" name="矩形 7">
              <a:extLst>
                <a:ext uri="{FF2B5EF4-FFF2-40B4-BE49-F238E27FC236}">
                  <a16:creationId xmlns:a16="http://schemas.microsoft.com/office/drawing/2014/main" id="{4F972419-77EE-4472-B25D-4E508566024F}"/>
                </a:ext>
              </a:extLst>
            </p:cNvPr>
            <p:cNvSpPr/>
            <p:nvPr/>
          </p:nvSpPr>
          <p:spPr>
            <a:xfrm>
              <a:off x="547370" y="1939290"/>
              <a:ext cx="233680" cy="233680"/>
            </a:xfrm>
            <a:prstGeom prst="rect">
              <a:avLst/>
            </a:prstGeom>
            <a:solidFill>
              <a:srgbClr val="015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1400" dirty="0">
                  <a:solidFill>
                    <a:schemeClr val="bg1"/>
                  </a:solidFill>
                  <a:latin typeface="方正清刻本悦宋简体" panose="02000000000000000000" pitchFamily="2" charset="-122"/>
                  <a:ea typeface="方正清刻本悦宋简体" panose="02000000000000000000" pitchFamily="2" charset="-122"/>
                </a:rPr>
                <a:t>2</a:t>
              </a:r>
            </a:p>
          </p:txBody>
        </p:sp>
        <p:sp>
          <p:nvSpPr>
            <p:cNvPr id="9" name="文本框 5">
              <a:extLst>
                <a:ext uri="{FF2B5EF4-FFF2-40B4-BE49-F238E27FC236}">
                  <a16:creationId xmlns:a16="http://schemas.microsoft.com/office/drawing/2014/main" id="{5ACD2239-0874-4F30-BB78-59417975549B}"/>
                </a:ext>
              </a:extLst>
            </p:cNvPr>
            <p:cNvSpPr txBox="1"/>
            <p:nvPr/>
          </p:nvSpPr>
          <p:spPr>
            <a:xfrm>
              <a:off x="781050" y="1856075"/>
              <a:ext cx="1733167" cy="40011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2000" b="1" dirty="0">
                  <a:solidFill>
                    <a:srgbClr val="0158A5"/>
                  </a:solidFill>
                  <a:latin typeface="楷体" panose="02010609060101010101" pitchFamily="49" charset="-122"/>
                  <a:ea typeface="楷体" panose="02010609060101010101" pitchFamily="49" charset="-122"/>
                </a:rPr>
                <a:t>无线电力传输</a:t>
              </a:r>
            </a:p>
          </p:txBody>
        </p:sp>
      </p:grpSp>
      <p:grpSp>
        <p:nvGrpSpPr>
          <p:cNvPr id="10" name="组合 9">
            <a:extLst>
              <a:ext uri="{FF2B5EF4-FFF2-40B4-BE49-F238E27FC236}">
                <a16:creationId xmlns:a16="http://schemas.microsoft.com/office/drawing/2014/main" id="{FABBE169-1A3E-4C63-AC04-7E8759618613}"/>
              </a:ext>
            </a:extLst>
          </p:cNvPr>
          <p:cNvGrpSpPr/>
          <p:nvPr/>
        </p:nvGrpSpPr>
        <p:grpSpPr>
          <a:xfrm>
            <a:off x="6332579" y="1468418"/>
            <a:ext cx="5020179" cy="4961268"/>
            <a:chOff x="6274274" y="861490"/>
            <a:chExt cx="5642423" cy="5686793"/>
          </a:xfrm>
        </p:grpSpPr>
        <p:sp>
          <p:nvSpPr>
            <p:cNvPr id="11" name="矩形: 圆角 1">
              <a:extLst>
                <a:ext uri="{FF2B5EF4-FFF2-40B4-BE49-F238E27FC236}">
                  <a16:creationId xmlns:a16="http://schemas.microsoft.com/office/drawing/2014/main" id="{8D3F646E-755F-4C5B-BD42-5415ECF29C1F}"/>
                </a:ext>
              </a:extLst>
            </p:cNvPr>
            <p:cNvSpPr/>
            <p:nvPr/>
          </p:nvSpPr>
          <p:spPr>
            <a:xfrm>
              <a:off x="6274276" y="1061545"/>
              <a:ext cx="5642421" cy="5486738"/>
            </a:xfrm>
            <a:prstGeom prst="roundRect">
              <a:avLst>
                <a:gd name="adj" fmla="val 2789"/>
              </a:avLst>
            </a:prstGeom>
            <a:noFill/>
            <a:ln w="28575">
              <a:solidFill>
                <a:srgbClr val="B2D1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id="{5C4AE953-A438-499A-974A-B6449BC096BE}"/>
                </a:ext>
              </a:extLst>
            </p:cNvPr>
            <p:cNvGrpSpPr/>
            <p:nvPr/>
          </p:nvGrpSpPr>
          <p:grpSpPr>
            <a:xfrm>
              <a:off x="6582867" y="861490"/>
              <a:ext cx="1923393" cy="436256"/>
              <a:chOff x="6509295" y="861490"/>
              <a:chExt cx="1923393" cy="436256"/>
            </a:xfrm>
          </p:grpSpPr>
          <p:sp>
            <p:nvSpPr>
              <p:cNvPr id="17" name="文本框 10">
                <a:extLst>
                  <a:ext uri="{FF2B5EF4-FFF2-40B4-BE49-F238E27FC236}">
                    <a16:creationId xmlns:a16="http://schemas.microsoft.com/office/drawing/2014/main" id="{27AD4F8F-EE4D-485F-BE44-657D39B00C43}"/>
                  </a:ext>
                </a:extLst>
              </p:cNvPr>
              <p:cNvSpPr txBox="1"/>
              <p:nvPr/>
            </p:nvSpPr>
            <p:spPr>
              <a:xfrm>
                <a:off x="6509295" y="861490"/>
                <a:ext cx="1923393" cy="436256"/>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i="1" dirty="0">
                    <a:solidFill>
                      <a:srgbClr val="0158A5"/>
                    </a:solidFill>
                    <a:latin typeface="华文楷体" panose="02010600040101010101" charset="-122"/>
                    <a:ea typeface="华文楷体" panose="02010600040101010101" charset="-122"/>
                  </a:rPr>
                  <a:t>相关研究</a:t>
                </a:r>
              </a:p>
            </p:txBody>
          </p:sp>
          <p:pic>
            <p:nvPicPr>
              <p:cNvPr id="18" name="图形 6" descr="客户评价 纯色填充">
                <a:extLst>
                  <a:ext uri="{FF2B5EF4-FFF2-40B4-BE49-F238E27FC236}">
                    <a16:creationId xmlns:a16="http://schemas.microsoft.com/office/drawing/2014/main" id="{4583DA21-2B9A-40AC-9805-BFDDD398816C}"/>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09295" y="861490"/>
                <a:ext cx="400110" cy="400110"/>
              </a:xfrm>
              <a:prstGeom prst="rect">
                <a:avLst/>
              </a:prstGeom>
            </p:spPr>
          </p:pic>
        </p:grpSp>
        <p:sp>
          <p:nvSpPr>
            <p:cNvPr id="13" name="文本框 11">
              <a:extLst>
                <a:ext uri="{FF2B5EF4-FFF2-40B4-BE49-F238E27FC236}">
                  <a16:creationId xmlns:a16="http://schemas.microsoft.com/office/drawing/2014/main" id="{21CC070C-C22C-47F9-B520-63B77F272F78}"/>
                </a:ext>
              </a:extLst>
            </p:cNvPr>
            <p:cNvSpPr txBox="1"/>
            <p:nvPr/>
          </p:nvSpPr>
          <p:spPr>
            <a:xfrm>
              <a:off x="6274274" y="1643386"/>
              <a:ext cx="5642422" cy="1375862"/>
            </a:xfrm>
            <a:prstGeom prst="rect">
              <a:avLst/>
            </a:prstGeom>
            <a:noFill/>
          </p:spPr>
          <p:txBody>
            <a:bodyPr wrap="square">
              <a:spAutoFit/>
            </a:bodyPr>
            <a:lstStyle/>
            <a:p>
              <a:r>
                <a:rPr lang="zh-CN" altLang="en-US" dirty="0">
                  <a:latin typeface="楷体" panose="02010609060101010101" pitchFamily="49" charset="-122"/>
                  <a:ea typeface="楷体" panose="02010609060101010101" pitchFamily="49" charset="-122"/>
                </a:rPr>
                <a:t>潘弘洋等</a:t>
              </a:r>
              <a:r>
                <a:rPr lang="zh-CN" altLang="zh-CN" dirty="0">
                  <a:latin typeface="楷体" panose="02010609060101010101" pitchFamily="49" charset="-122"/>
                  <a:ea typeface="楷体" panose="02010609060101010101" pitchFamily="49" charset="-122"/>
                </a:rPr>
                <a:t>针对</a:t>
              </a:r>
              <a:r>
                <a:rPr lang="zh-CN" altLang="zh-CN" b="1" dirty="0">
                  <a:latin typeface="楷体" panose="02010609060101010101" pitchFamily="49" charset="-122"/>
                  <a:ea typeface="楷体" panose="02010609060101010101" pitchFamily="49" charset="-122"/>
                </a:rPr>
                <a:t>充电无人机辅助的无线可充电传感网络</a:t>
              </a:r>
              <a:r>
                <a:rPr lang="zh-CN" altLang="zh-CN" dirty="0">
                  <a:latin typeface="楷体" panose="02010609060101010101" pitchFamily="49" charset="-122"/>
                  <a:ea typeface="楷体" panose="02010609060101010101" pitchFamily="49" charset="-122"/>
                </a:rPr>
                <a:t>，构建了一个混合优化问题，将该问题分解为</a:t>
              </a:r>
              <a:r>
                <a:rPr lang="en-US" altLang="zh-CN" dirty="0">
                  <a:latin typeface="楷体" panose="02010609060101010101" pitchFamily="49" charset="-122"/>
                  <a:ea typeface="楷体" panose="02010609060101010101" pitchFamily="49" charset="-122"/>
                </a:rPr>
                <a:t>2</a:t>
              </a:r>
              <a:r>
                <a:rPr lang="zh-CN" altLang="zh-CN" dirty="0">
                  <a:latin typeface="楷体" panose="02010609060101010101" pitchFamily="49" charset="-122"/>
                  <a:ea typeface="楷体" panose="02010609060101010101" pitchFamily="49" charset="-122"/>
                </a:rPr>
                <a:t>个子优化问题，并分别提出了两种</a:t>
              </a:r>
              <a:r>
                <a:rPr lang="zh-CN" altLang="zh-CN" b="1" dirty="0">
                  <a:latin typeface="楷体" panose="02010609060101010101" pitchFamily="49" charset="-122"/>
                  <a:ea typeface="楷体" panose="02010609060101010101" pitchFamily="49" charset="-122"/>
                </a:rPr>
                <a:t>改进的粒子群优化算法</a:t>
              </a:r>
              <a:r>
                <a:rPr lang="zh-CN" altLang="zh-CN" dirty="0">
                  <a:latin typeface="楷体" panose="02010609060101010101" pitchFamily="49" charset="-122"/>
                  <a:ea typeface="楷体" panose="02010609060101010101" pitchFamily="49" charset="-122"/>
                </a:rPr>
                <a:t>进行求解。</a:t>
              </a:r>
            </a:p>
          </p:txBody>
        </p:sp>
        <p:sp>
          <p:nvSpPr>
            <p:cNvPr id="14" name="文本框 13">
              <a:extLst>
                <a:ext uri="{FF2B5EF4-FFF2-40B4-BE49-F238E27FC236}">
                  <a16:creationId xmlns:a16="http://schemas.microsoft.com/office/drawing/2014/main" id="{064BD357-A033-4271-A786-DC376A42231F}"/>
                </a:ext>
              </a:extLst>
            </p:cNvPr>
            <p:cNvSpPr txBox="1"/>
            <p:nvPr/>
          </p:nvSpPr>
          <p:spPr>
            <a:xfrm>
              <a:off x="6274275" y="3804965"/>
              <a:ext cx="5642421" cy="2010875"/>
            </a:xfrm>
            <a:prstGeom prst="rect">
              <a:avLst/>
            </a:prstGeom>
            <a:noFill/>
          </p:spPr>
          <p:txBody>
            <a:bodyPr wrap="square">
              <a:spAutoFit/>
            </a:bodyPr>
            <a:lstStyle/>
            <a:p>
              <a:r>
                <a:rPr lang="zh-CN" altLang="en-US" dirty="0">
                  <a:latin typeface="楷体" panose="02010609060101010101" pitchFamily="49" charset="-122"/>
                  <a:ea typeface="楷体" panose="02010609060101010101" pitchFamily="49" charset="-122"/>
                </a:rPr>
                <a:t>张伟等</a:t>
              </a:r>
              <a:r>
                <a:rPr lang="zh-CN" altLang="zh-CN" dirty="0">
                  <a:latin typeface="楷体" panose="02010609060101010101" pitchFamily="49" charset="-122"/>
                  <a:ea typeface="楷体" panose="02010609060101010101" pitchFamily="49" charset="-122"/>
                </a:rPr>
                <a:t>考虑了三维空间下的</a:t>
              </a:r>
              <a:r>
                <a:rPr lang="zh-CN" altLang="zh-CN" b="1" dirty="0">
                  <a:latin typeface="楷体" panose="02010609060101010101" pitchFamily="49" charset="-122"/>
                  <a:ea typeface="楷体" panose="02010609060101010101" pitchFamily="49" charset="-122"/>
                </a:rPr>
                <a:t>多充电无人机辅助的无线可充电传感网络</a:t>
              </a:r>
              <a:r>
                <a:rPr lang="zh-CN" altLang="zh-CN" dirty="0">
                  <a:latin typeface="楷体" panose="02010609060101010101" pitchFamily="49" charset="-122"/>
                  <a:ea typeface="楷体" panose="02010609060101010101" pitchFamily="49" charset="-122"/>
                </a:rPr>
                <a:t>，采用充电无人机和无线能量传输技术对节点进行能量补充，并提出了一种改进的萤火虫算法对覆盖节点数、最小充电效率和充电无人机的移动能耗进行了联合优化，有效提升了无线充电效率并降低了充电无人机的能耗。</a:t>
              </a:r>
              <a:endParaRPr lang="zh-CN" altLang="en-US" dirty="0">
                <a:latin typeface="楷体" panose="02010609060101010101" pitchFamily="49" charset="-122"/>
                <a:ea typeface="楷体" panose="02010609060101010101" pitchFamily="49" charset="-122"/>
              </a:endParaRPr>
            </a:p>
          </p:txBody>
        </p:sp>
        <p:sp>
          <p:nvSpPr>
            <p:cNvPr id="15" name="文本框 10">
              <a:extLst>
                <a:ext uri="{FF2B5EF4-FFF2-40B4-BE49-F238E27FC236}">
                  <a16:creationId xmlns:a16="http://schemas.microsoft.com/office/drawing/2014/main" id="{1FD3079B-7E54-442D-9CEB-0FDA5B951BB4}"/>
                </a:ext>
              </a:extLst>
            </p:cNvPr>
            <p:cNvSpPr txBox="1"/>
            <p:nvPr/>
          </p:nvSpPr>
          <p:spPr>
            <a:xfrm>
              <a:off x="6317828" y="1287024"/>
              <a:ext cx="4467685" cy="423342"/>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u="sng" dirty="0">
                  <a:solidFill>
                    <a:srgbClr val="00A1E1"/>
                  </a:solidFill>
                  <a:latin typeface="华文楷体" panose="02010600040101010101" charset="-122"/>
                  <a:ea typeface="华文楷体" panose="02010600040101010101" charset="-122"/>
                </a:rPr>
                <a:t>改进粒子群优化算法</a:t>
              </a:r>
            </a:p>
          </p:txBody>
        </p:sp>
        <p:sp>
          <p:nvSpPr>
            <p:cNvPr id="16" name="文本框 10">
              <a:extLst>
                <a:ext uri="{FF2B5EF4-FFF2-40B4-BE49-F238E27FC236}">
                  <a16:creationId xmlns:a16="http://schemas.microsoft.com/office/drawing/2014/main" id="{E4083BE6-EA08-4C65-8F20-036DD41FACCE}"/>
                </a:ext>
              </a:extLst>
            </p:cNvPr>
            <p:cNvSpPr txBox="1"/>
            <p:nvPr/>
          </p:nvSpPr>
          <p:spPr>
            <a:xfrm>
              <a:off x="6274274" y="3324368"/>
              <a:ext cx="5304968" cy="423342"/>
            </a:xfrm>
            <a:prstGeom prst="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u="sng" dirty="0">
                  <a:solidFill>
                    <a:srgbClr val="00A1E1"/>
                  </a:solidFill>
                  <a:latin typeface="华文楷体" panose="02010600040101010101" charset="-122"/>
                  <a:ea typeface="华文楷体" panose="02010600040101010101" charset="-122"/>
                </a:rPr>
                <a:t>改进的萤火虫算法</a:t>
              </a:r>
            </a:p>
          </p:txBody>
        </p:sp>
      </p:grpSp>
      <p:pic>
        <p:nvPicPr>
          <p:cNvPr id="1229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4499" y="3221195"/>
            <a:ext cx="4116472" cy="2590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9" name="TextBox 18"/>
          <p:cNvSpPr txBox="1"/>
          <p:nvPr/>
        </p:nvSpPr>
        <p:spPr>
          <a:xfrm>
            <a:off x="1627975" y="5979885"/>
            <a:ext cx="3422996" cy="369332"/>
          </a:xfrm>
          <a:prstGeom prst="rect">
            <a:avLst/>
          </a:prstGeom>
          <a:noFill/>
        </p:spPr>
        <p:txBody>
          <a:bodyPr wrap="square" rtlCol="0">
            <a:spAutoFit/>
          </a:bodyPr>
          <a:lstStyle/>
          <a:p>
            <a:r>
              <a:rPr lang="zh-CN" altLang="en-US" dirty="0">
                <a:latin typeface="楷体" panose="02010609060101010101" pitchFamily="49" charset="-122"/>
                <a:ea typeface="楷体" panose="02010609060101010101" pitchFamily="49" charset="-122"/>
              </a:rPr>
              <a:t>图</a:t>
            </a:r>
            <a:r>
              <a:rPr lang="en-US" altLang="zh-CN" dirty="0">
                <a:latin typeface="楷体" panose="02010609060101010101" pitchFamily="49" charset="-122"/>
                <a:ea typeface="楷体" panose="02010609060101010101" pitchFamily="49" charset="-122"/>
              </a:rPr>
              <a:t>3</a:t>
            </a:r>
            <a:r>
              <a:rPr lang="zh-CN" altLang="en-US" dirty="0">
                <a:latin typeface="楷体" panose="02010609060101010101" pitchFamily="49" charset="-122"/>
                <a:ea typeface="楷体" panose="02010609060101010101" pitchFamily="49" charset="-122"/>
              </a:rPr>
              <a:t>：无人机电力传输</a:t>
            </a:r>
          </a:p>
        </p:txBody>
      </p:sp>
    </p:spTree>
    <p:extLst>
      <p:ext uri="{BB962C8B-B14F-4D97-AF65-F5344CB8AC3E}">
        <p14:creationId xmlns:p14="http://schemas.microsoft.com/office/powerpoint/2010/main" val="21071159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组合保险策略">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组合保险策略">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1236</TotalTime>
  <Words>2322</Words>
  <Application>Microsoft Macintosh PowerPoint</Application>
  <PresentationFormat>宽屏</PresentationFormat>
  <Paragraphs>193</Paragraphs>
  <Slides>17</Slides>
  <Notes>3</Notes>
  <HiddenSlides>0</HiddenSlides>
  <MMClips>0</MMClips>
  <ScaleCrop>false</ScaleCrop>
  <HeadingPairs>
    <vt:vector size="8" baseType="variant">
      <vt:variant>
        <vt:lpstr>已用的字体</vt:lpstr>
      </vt:variant>
      <vt:variant>
        <vt:i4>9</vt:i4>
      </vt:variant>
      <vt:variant>
        <vt:lpstr>主题</vt:lpstr>
      </vt:variant>
      <vt:variant>
        <vt:i4>3</vt:i4>
      </vt:variant>
      <vt:variant>
        <vt:lpstr>嵌入 OLE 服务器</vt:lpstr>
      </vt:variant>
      <vt:variant>
        <vt:i4>1</vt:i4>
      </vt:variant>
      <vt:variant>
        <vt:lpstr>幻灯片标题</vt:lpstr>
      </vt:variant>
      <vt:variant>
        <vt:i4>17</vt:i4>
      </vt:variant>
    </vt:vector>
  </HeadingPairs>
  <TitlesOfParts>
    <vt:vector size="30" baseType="lpstr">
      <vt:lpstr>等线</vt:lpstr>
      <vt:lpstr>方正清刻本悦宋简体</vt:lpstr>
      <vt:lpstr>华文楷体</vt:lpstr>
      <vt:lpstr>楷体</vt:lpstr>
      <vt:lpstr>Arial</vt:lpstr>
      <vt:lpstr>Calibri</vt:lpstr>
      <vt:lpstr>Calibri Light</vt:lpstr>
      <vt:lpstr>Times New Roman</vt:lpstr>
      <vt:lpstr>Wingdings</vt:lpstr>
      <vt:lpstr>组合保险策略</vt:lpstr>
      <vt:lpstr>1_组合保险策略</vt:lpstr>
      <vt:lpstr>Office 主题​​</vt:lpstr>
      <vt:lpstr>think-cell 幻灯片</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 婧琪</dc:creator>
  <cp:lastModifiedBy>w</cp:lastModifiedBy>
  <cp:revision>300</cp:revision>
  <dcterms:created xsi:type="dcterms:W3CDTF">2023-04-22T09:27:17Z</dcterms:created>
  <dcterms:modified xsi:type="dcterms:W3CDTF">2023-11-23T13:08:21Z</dcterms:modified>
</cp:coreProperties>
</file>

<file path=docProps/thumbnail.jpeg>
</file>